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06A29-337B-CCE5-E19D-6EFD1FFECA20}" v="110" dt="2025-09-17T07:53:55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26396-73CD-4F20-ADC9-62A1571A4540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58605D-A5DF-4069-9182-7263B22C0C6D}">
      <dgm:prSet/>
      <dgm:spPr/>
      <dgm:t>
        <a:bodyPr/>
        <a:lstStyle/>
        <a:p>
          <a:r>
            <a:rPr lang="pl-PL"/>
            <a:t>Ewakuacja – to działanie mające na celu ochronę życia i zdrowia ludzi, (zwierząt) oraz ratowanie mienia przed skutkami zagrożenia, polegające na opuszczeniu strefy zagrożenia. </a:t>
          </a:r>
          <a:endParaRPr lang="en-US"/>
        </a:p>
      </dgm:t>
    </dgm:pt>
    <dgm:pt modelId="{D43031F1-11CE-41FC-BBC5-ABA85081A560}" type="parTrans" cxnId="{07613D3D-C290-4062-B0CB-09363B280A54}">
      <dgm:prSet/>
      <dgm:spPr/>
      <dgm:t>
        <a:bodyPr/>
        <a:lstStyle/>
        <a:p>
          <a:endParaRPr lang="en-US"/>
        </a:p>
      </dgm:t>
    </dgm:pt>
    <dgm:pt modelId="{80B4F0F1-5502-4F1D-A83A-B7BEB1C5D30C}" type="sibTrans" cxnId="{07613D3D-C290-4062-B0CB-09363B280A54}">
      <dgm:prSet/>
      <dgm:spPr/>
      <dgm:t>
        <a:bodyPr/>
        <a:lstStyle/>
        <a:p>
          <a:endParaRPr lang="en-US"/>
        </a:p>
      </dgm:t>
    </dgm:pt>
    <dgm:pt modelId="{C376E7BA-D213-43AA-8786-552755972A02}">
      <dgm:prSet/>
      <dgm:spPr/>
      <dgm:t>
        <a:bodyPr/>
        <a:lstStyle/>
        <a:p>
          <a:r>
            <a:rPr lang="pl-PL"/>
            <a:t>Ogłoszenie ewakuacji z terenu Uczelni. Decyzję o ewakuacji podejmuje Rektor, a w przypadkach bezpośredniego zagrożenia – Kierownik Obiektu lub pracownik Służby Ochrony. Podjęcie decyzji o ewakuacji może nastąpić po otrzymaniu rekomendacji od właściwych Służb, a w skrajnych wypadkach na ich polecenie. W zależności od dynamiki sytuacji do ogłoszenia ewakuacji mogą zostać użyte środki informowania o zagrożeniach. Szczegółowe procedury dotyczące prowadzenia ewakuacji zawiera „Instrukcja bezpieczeństwa pożarowego”, odrębna dla każdego obiektu Uniwersytetu. </a:t>
          </a:r>
          <a:endParaRPr lang="en-US"/>
        </a:p>
      </dgm:t>
    </dgm:pt>
    <dgm:pt modelId="{18B6CB98-59FF-4187-B51A-179C5C15FAE3}" type="parTrans" cxnId="{62EADE35-7925-44DB-8656-23919D907AB3}">
      <dgm:prSet/>
      <dgm:spPr/>
      <dgm:t>
        <a:bodyPr/>
        <a:lstStyle/>
        <a:p>
          <a:endParaRPr lang="en-US"/>
        </a:p>
      </dgm:t>
    </dgm:pt>
    <dgm:pt modelId="{598D04AD-B2D7-43A3-B206-8ECBFCEB5808}" type="sibTrans" cxnId="{62EADE35-7925-44DB-8656-23919D907AB3}">
      <dgm:prSet/>
      <dgm:spPr/>
      <dgm:t>
        <a:bodyPr/>
        <a:lstStyle/>
        <a:p>
          <a:endParaRPr lang="en-US"/>
        </a:p>
      </dgm:t>
    </dgm:pt>
    <dgm:pt modelId="{4EFB030C-E7B3-49E7-B576-C7EE11244064}" type="pres">
      <dgm:prSet presAssocID="{53626396-73CD-4F20-ADC9-62A1571A4540}" presName="vert0" presStyleCnt="0">
        <dgm:presLayoutVars>
          <dgm:dir/>
          <dgm:animOne val="branch"/>
          <dgm:animLvl val="lvl"/>
        </dgm:presLayoutVars>
      </dgm:prSet>
      <dgm:spPr/>
    </dgm:pt>
    <dgm:pt modelId="{80AE5ED1-49D3-4C76-840C-9892D123E5FC}" type="pres">
      <dgm:prSet presAssocID="{8758605D-A5DF-4069-9182-7263B22C0C6D}" presName="thickLine" presStyleLbl="alignNode1" presStyleIdx="0" presStyleCnt="2"/>
      <dgm:spPr/>
    </dgm:pt>
    <dgm:pt modelId="{9FF45EE6-2F36-47C2-A514-B5033F9A5F04}" type="pres">
      <dgm:prSet presAssocID="{8758605D-A5DF-4069-9182-7263B22C0C6D}" presName="horz1" presStyleCnt="0"/>
      <dgm:spPr/>
    </dgm:pt>
    <dgm:pt modelId="{5B31914C-C7F9-411D-9374-1C385066C5DF}" type="pres">
      <dgm:prSet presAssocID="{8758605D-A5DF-4069-9182-7263B22C0C6D}" presName="tx1" presStyleLbl="revTx" presStyleIdx="0" presStyleCnt="2"/>
      <dgm:spPr/>
    </dgm:pt>
    <dgm:pt modelId="{8E4C8C04-DDD6-4829-910E-D2FC8FB4671B}" type="pres">
      <dgm:prSet presAssocID="{8758605D-A5DF-4069-9182-7263B22C0C6D}" presName="vert1" presStyleCnt="0"/>
      <dgm:spPr/>
    </dgm:pt>
    <dgm:pt modelId="{2A4F0D31-6B81-4CBA-89CB-B9887604E6F9}" type="pres">
      <dgm:prSet presAssocID="{C376E7BA-D213-43AA-8786-552755972A02}" presName="thickLine" presStyleLbl="alignNode1" presStyleIdx="1" presStyleCnt="2"/>
      <dgm:spPr/>
    </dgm:pt>
    <dgm:pt modelId="{6ED1D42D-8868-414E-AC56-CA2266447A06}" type="pres">
      <dgm:prSet presAssocID="{C376E7BA-D213-43AA-8786-552755972A02}" presName="horz1" presStyleCnt="0"/>
      <dgm:spPr/>
    </dgm:pt>
    <dgm:pt modelId="{67DD6BB1-6C6D-4C8D-981A-AFCA8A115AA1}" type="pres">
      <dgm:prSet presAssocID="{C376E7BA-D213-43AA-8786-552755972A02}" presName="tx1" presStyleLbl="revTx" presStyleIdx="1" presStyleCnt="2"/>
      <dgm:spPr/>
    </dgm:pt>
    <dgm:pt modelId="{41DA53AB-CACF-4361-8679-AFACF786305F}" type="pres">
      <dgm:prSet presAssocID="{C376E7BA-D213-43AA-8786-552755972A02}" presName="vert1" presStyleCnt="0"/>
      <dgm:spPr/>
    </dgm:pt>
  </dgm:ptLst>
  <dgm:cxnLst>
    <dgm:cxn modelId="{B6C76C15-3694-427E-905B-D51F0B9BFAC2}" type="presOf" srcId="{8758605D-A5DF-4069-9182-7263B22C0C6D}" destId="{5B31914C-C7F9-411D-9374-1C385066C5DF}" srcOrd="0" destOrd="0" presId="urn:microsoft.com/office/officeart/2008/layout/LinedList"/>
    <dgm:cxn modelId="{DD82BA2B-E114-4FAE-8E16-55EF56618651}" type="presOf" srcId="{C376E7BA-D213-43AA-8786-552755972A02}" destId="{67DD6BB1-6C6D-4C8D-981A-AFCA8A115AA1}" srcOrd="0" destOrd="0" presId="urn:microsoft.com/office/officeart/2008/layout/LinedList"/>
    <dgm:cxn modelId="{62EADE35-7925-44DB-8656-23919D907AB3}" srcId="{53626396-73CD-4F20-ADC9-62A1571A4540}" destId="{C376E7BA-D213-43AA-8786-552755972A02}" srcOrd="1" destOrd="0" parTransId="{18B6CB98-59FF-4187-B51A-179C5C15FAE3}" sibTransId="{598D04AD-B2D7-43A3-B206-8ECBFCEB5808}"/>
    <dgm:cxn modelId="{07613D3D-C290-4062-B0CB-09363B280A54}" srcId="{53626396-73CD-4F20-ADC9-62A1571A4540}" destId="{8758605D-A5DF-4069-9182-7263B22C0C6D}" srcOrd="0" destOrd="0" parTransId="{D43031F1-11CE-41FC-BBC5-ABA85081A560}" sibTransId="{80B4F0F1-5502-4F1D-A83A-B7BEB1C5D30C}"/>
    <dgm:cxn modelId="{2A78D7FF-32CD-4DEC-8E8F-6FE5DF832252}" type="presOf" srcId="{53626396-73CD-4F20-ADC9-62A1571A4540}" destId="{4EFB030C-E7B3-49E7-B576-C7EE11244064}" srcOrd="0" destOrd="0" presId="urn:microsoft.com/office/officeart/2008/layout/LinedList"/>
    <dgm:cxn modelId="{D076985D-0F85-4D34-9240-14BFD1591CB2}" type="presParOf" srcId="{4EFB030C-E7B3-49E7-B576-C7EE11244064}" destId="{80AE5ED1-49D3-4C76-840C-9892D123E5FC}" srcOrd="0" destOrd="0" presId="urn:microsoft.com/office/officeart/2008/layout/LinedList"/>
    <dgm:cxn modelId="{479506FC-BD60-4E74-9065-BD6FEA02BA9F}" type="presParOf" srcId="{4EFB030C-E7B3-49E7-B576-C7EE11244064}" destId="{9FF45EE6-2F36-47C2-A514-B5033F9A5F04}" srcOrd="1" destOrd="0" presId="urn:microsoft.com/office/officeart/2008/layout/LinedList"/>
    <dgm:cxn modelId="{D379B8C9-29A6-4B85-801C-8C81D2B32A5E}" type="presParOf" srcId="{9FF45EE6-2F36-47C2-A514-B5033F9A5F04}" destId="{5B31914C-C7F9-411D-9374-1C385066C5DF}" srcOrd="0" destOrd="0" presId="urn:microsoft.com/office/officeart/2008/layout/LinedList"/>
    <dgm:cxn modelId="{DE1E5570-CB93-4C5B-9768-63760752A09C}" type="presParOf" srcId="{9FF45EE6-2F36-47C2-A514-B5033F9A5F04}" destId="{8E4C8C04-DDD6-4829-910E-D2FC8FB4671B}" srcOrd="1" destOrd="0" presId="urn:microsoft.com/office/officeart/2008/layout/LinedList"/>
    <dgm:cxn modelId="{856F1D66-9DD1-4213-9CB6-835DAF7CBFD4}" type="presParOf" srcId="{4EFB030C-E7B3-49E7-B576-C7EE11244064}" destId="{2A4F0D31-6B81-4CBA-89CB-B9887604E6F9}" srcOrd="2" destOrd="0" presId="urn:microsoft.com/office/officeart/2008/layout/LinedList"/>
    <dgm:cxn modelId="{0A32EE9D-5B91-4A28-B517-1DC94BBEB13E}" type="presParOf" srcId="{4EFB030C-E7B3-49E7-B576-C7EE11244064}" destId="{6ED1D42D-8868-414E-AC56-CA2266447A06}" srcOrd="3" destOrd="0" presId="urn:microsoft.com/office/officeart/2008/layout/LinedList"/>
    <dgm:cxn modelId="{D9074FD1-B901-42DF-B082-FCB89439D0DF}" type="presParOf" srcId="{6ED1D42D-8868-414E-AC56-CA2266447A06}" destId="{67DD6BB1-6C6D-4C8D-981A-AFCA8A115AA1}" srcOrd="0" destOrd="0" presId="urn:microsoft.com/office/officeart/2008/layout/LinedList"/>
    <dgm:cxn modelId="{1B5C7BAE-287F-441F-8617-9310B1D2E82A}" type="presParOf" srcId="{6ED1D42D-8868-414E-AC56-CA2266447A06}" destId="{41DA53AB-CACF-4361-8679-AFACF78630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E5ED1-49D3-4C76-840C-9892D123E5F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1914C-C7F9-411D-9374-1C385066C5DF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Ewakuacja – to działanie mające na celu ochronę życia i zdrowia ludzi, (zwierząt) oraz ratowanie mienia przed skutkami zagrożenia, polegające na opuszczeniu strefy zagrożenia. </a:t>
          </a:r>
          <a:endParaRPr lang="en-US" sz="2000" kern="1200"/>
        </a:p>
      </dsp:txBody>
      <dsp:txXfrm>
        <a:off x="0" y="0"/>
        <a:ext cx="10515600" cy="2175669"/>
      </dsp:txXfrm>
    </dsp:sp>
    <dsp:sp modelId="{2A4F0D31-6B81-4CBA-89CB-B9887604E6F9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D6BB1-6C6D-4C8D-981A-AFCA8A115AA1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Ogłoszenie ewakuacji z terenu Uczelni. Decyzję o ewakuacji podejmuje Rektor, a w przypadkach bezpośredniego zagrożenia – Kierownik Obiektu lub pracownik Służby Ochrony. Podjęcie decyzji o ewakuacji może nastąpić po otrzymaniu rekomendacji od właściwych Służb, a w skrajnych wypadkach na ich polecenie. W zależności od dynamiki sytuacji do ogłoszenia ewakuacji mogą zostać użyte środki informowania o zagrożeniach. Szczegółowe procedury dotyczące prowadzenia ewakuacji zawiera „Instrukcja bezpieczeństwa pożarowego”, odrębna dla każdego obiektu Uniwersytetu. </a:t>
          </a:r>
          <a:endParaRPr lang="en-US" sz="2000" kern="1200"/>
        </a:p>
      </dsp:txBody>
      <dsp:txXfrm>
        <a:off x="0" y="2175669"/>
        <a:ext cx="10515600" cy="217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D012E-2D3E-4300-B8AE-96CC0F37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AD5C0D-D37C-4128-B4FA-9D2F936AE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DB8946-E5C0-49EF-8A80-3D49D34C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FD48EB-B962-42FC-9C39-EE4CE522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DF4C11-D8A0-4031-88A8-C7604251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654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BD1810-6F4E-45CC-884B-2148F1A0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AFCFD43-90FE-453F-B55A-0195A9144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A8B3ED-0A31-43BA-8E7D-0B66F957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05377C-3B35-492D-9547-E7A70C33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3259C5-C0B3-4E71-B6BA-B72CA82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54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2CAD7EA-BC35-4FF3-B86E-03308F6E3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AE7E39B-1719-43D2-8092-CF9526BB3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8F4198-F5CE-4385-A35C-7AB0C5B8E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5E8AA4-758C-488C-BA40-500A4A09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046472-3B15-4CAC-BB33-2C5088DA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74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594AA-BB36-4036-81B9-870A421E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50951E-3DC2-4E0F-9CD2-7DBA25ECC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DA1CDB-97CD-4340-82BB-5DC0C4B0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ED0E87-8470-4A66-88D8-3AEBCB03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0B268B-CFF6-43C4-953B-C709A8EE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3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26536D-A86C-4AF6-A2F1-A2731696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016A26-94C8-43CD-A492-2CF2F5972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7CCA7A-BBED-483C-A34E-ABE1DC2D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3EC10A-5557-4D08-A10D-D6CF9D39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828D57-01DA-4AF6-87FA-CF0540BF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055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4C5338-B8C6-4D42-BFC5-397EFDE6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A40AEF-6FF6-4886-B524-A11A3559A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7AD0ED-B7D7-442A-A4E7-88839DC79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B543FE9-3FAF-4663-806D-12737D98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C8E1AF-FAD1-49BB-91AE-AC2A2416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CA5AEE-2306-45B7-8A68-809E020D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00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AC2466-3E19-42D9-ABF7-14277E72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6E6453-86CF-4C0C-B4E8-76CC2FFD5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04B0183-D100-490A-B0AC-B12D324A3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ABB935F-7C42-447F-876E-A16369685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A1CA47E-E862-4A44-AB8A-9DDD75BE0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F5C38A9-F085-414D-97F6-23A622F2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7B2EEBD-7D02-40DC-B07F-5C8B9E78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423F158-8C54-40ED-BD0E-9F2E0DE5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17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A6833E-0034-4FE3-9994-DB2758FB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6003879-A730-425A-AFA1-DEA0AD17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4B1BC1-6F68-41B7-809E-55A0A028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A324CF-0E7F-400D-9D68-5F509767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028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BC34D4E-1CAE-46F1-BCE2-F2D4AF0C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E4CFC36-DBEC-4BFF-A9FB-55AA90E5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9D3FEC-E96D-40D1-8A48-E7097E4B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291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D4C4F9-8327-4205-93B9-E3EB2209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659B59-EAC5-43BB-93DB-D1F23608C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640640-14A9-48C6-896B-AB9408D2A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0FAC22-33D9-4408-AE2A-1720C0E3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9EE87E-33C9-4FE6-8E12-D58BCB96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7F8694-7D3A-41E2-86BF-C901BD80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790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DF3ADD-989C-48F3-9724-4B1BE9E1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E0717E5-9332-42AD-B384-B78FD857D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3411417-9F8C-410D-A2E5-74DE40FA2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189548-CE5F-45A7-908E-0E92BEE8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50C87D-02E2-491F-9FFE-0495351C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A8567B-2261-406E-98D8-038D5CCC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7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B1C50C5-7178-4595-B6E8-9DEA6EE6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FD2943-1832-4498-85A5-B5803F726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EAECEC-948C-4591-9E21-7D3C6B31B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4A703-23ED-458B-8BD8-BC7E8117A44C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4AC907-B702-40F6-9467-6C3D8D7A2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DBE6DF-80DE-4748-ABDF-5D4C14302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69535-BE7A-4CA6-A522-1CABC11F32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76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5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to i kiedy musi odbyć szkolenie obronne? Jest nowe rozporządzenie">
            <a:extLst>
              <a:ext uri="{FF2B5EF4-FFF2-40B4-BE49-F238E27FC236}">
                <a16:creationId xmlns:a16="http://schemas.microsoft.com/office/drawing/2014/main" id="{5FF5AB55-A3BB-486F-A11D-5C358423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t="6484" r="13227" b="2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105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3372CD-B898-40DA-8C13-2E9C697E5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529458"/>
            <a:ext cx="5495167" cy="2797039"/>
          </a:xfrm>
        </p:spPr>
        <p:txBody>
          <a:bodyPr anchor="b">
            <a:noAutofit/>
          </a:bodyPr>
          <a:lstStyle/>
          <a:p>
            <a:pPr algn="l"/>
            <a:r>
              <a:rPr lang="pl-PL" sz="2800" b="1" dirty="0">
                <a:latin typeface="Verdana"/>
                <a:ea typeface="Verdana"/>
              </a:rPr>
              <a:t>Szkolenie w zakresie przygotowania Uczelni do działania w sytuacjach nadzwyczajnych oraz w zakresie powszechnej samoobrony ludności</a:t>
            </a:r>
            <a:endParaRPr lang="pl-PL" sz="2800" dirty="0">
              <a:latin typeface="Verdana"/>
              <a:ea typeface="Verdana"/>
            </a:endParaRPr>
          </a:p>
        </p:txBody>
      </p:sp>
      <p:sp>
        <p:nvSpPr>
          <p:cNvPr id="1059" name="Rectangle 106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07AA58B-44A8-A93F-C296-82FE7EC00E8D}"/>
              </a:ext>
            </a:extLst>
          </p:cNvPr>
          <p:cNvSpPr txBox="1"/>
          <p:nvPr/>
        </p:nvSpPr>
        <p:spPr>
          <a:xfrm>
            <a:off x="7503859" y="6519866"/>
            <a:ext cx="451524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 dirty="0">
                <a:ea typeface="+mn-lt"/>
                <a:cs typeface="+mn-lt"/>
              </a:rPr>
              <a:t>https://www.portalsamorzadowy.pl/finanse/kto-i-kiedy-musi-odbyc-szkolenie-obronne-jest-nowe-rozporzadzenie,419802.html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4147357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Freeform: Shape 104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334BB18-DB83-4521-BF37-E180C9A9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pl-PL" sz="2400" b="1">
                <a:latin typeface="+mn-lt"/>
              </a:rPr>
              <a:t>1. Postępowanie w przypadku podłożenia ładunku wybuchowego. Ogłoszenie alarmu bombowego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F49C2D-55BE-459E-9609-252E45CA5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900" b="1" dirty="0">
                <a:solidFill>
                  <a:srgbClr val="FF0000"/>
                </a:solidFill>
              </a:rPr>
              <a:t>Informacji o zagrożeniu incydentem bombowym nie wolno bagatelizować ani lekceważyć!!!</a:t>
            </a:r>
            <a:r>
              <a:rPr lang="pl-PL" sz="1900" dirty="0"/>
              <a:t> Jeżeli posiada się wiedzę o podłożeniu ładunku wybuchowego lub znalazło się przedmiot niewiadomego pochodzenia i podejrzewa się, że może to być bomba lub inne niebezpieczne urządzenie wybuchowe, powinno się to natychmiast zgłosić przełożonemu, pracownikowi Służby Ochrony lub Dyżurnemu Punktu Kontaktowego.</a:t>
            </a:r>
          </a:p>
        </p:txBody>
      </p:sp>
      <p:pic>
        <p:nvPicPr>
          <p:cNvPr id="1026" name="Picture 2" descr="Zagrożenia - zasady postępowania - Biuletyn Informacji Publicznej">
            <a:extLst>
              <a:ext uri="{FF2B5EF4-FFF2-40B4-BE49-F238E27FC236}">
                <a16:creationId xmlns:a16="http://schemas.microsoft.com/office/drawing/2014/main" id="{E9E46A8E-1DFD-41F6-B1F8-8DE353DF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9622" b="3"/>
          <a:stretch>
            <a:fillRect/>
          </a:stretch>
        </p:blipFill>
        <p:spPr bwMode="auto">
          <a:xfrm>
            <a:off x="6800986" y="1142080"/>
            <a:ext cx="4747547" cy="46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EB04EB9-5AD4-A196-2887-391684B69DEA}"/>
              </a:ext>
            </a:extLst>
          </p:cNvPr>
          <p:cNvSpPr txBox="1"/>
          <p:nvPr/>
        </p:nvSpPr>
        <p:spPr>
          <a:xfrm>
            <a:off x="6983143" y="5836563"/>
            <a:ext cx="438228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 dirty="0">
                <a:ea typeface="+mn-lt"/>
                <a:cs typeface="+mn-lt"/>
              </a:rPr>
              <a:t>https://wyry.pl/dla-mieszkancow/bezpieczenstwo/jak-postepowac-zagrozenie-terrorystyczne-alarm-bombowy/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3665966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291090-7D90-467C-9FA2-417BCBF6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pl-PL" b="1" dirty="0">
                <a:latin typeface="+mn-lt"/>
              </a:rPr>
              <a:t>2. Postępowanie w przypadku ogłoszenia alarmu bombowego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30D0A8-D4AB-497D-B750-A9F68B949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352" y="365931"/>
            <a:ext cx="6120653" cy="62157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AutoNum type="arabicPeriod"/>
            </a:pPr>
            <a:r>
              <a:rPr lang="pl-PL" sz="1600" dirty="0"/>
              <a:t>W przypadku ogłoszenia alarmu bombowego ogłasza się ewakuację (działanie prewencyjne) i należy postępować zgodnie z zasadami określonymi w „Opisie czynności w przypadku ogłoszenia ewakuacji”, w Rozdziale I w tytule „10. Ewakuacja”. </a:t>
            </a:r>
            <a:endParaRPr lang="pl-PL" sz="16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pl-PL" sz="1600" dirty="0"/>
              <a:t>W przypadku włączenia parkingu w strefę zagrożenia, ratowanie życia i zdrowia jest nadrzędne w stosunku do ratowanie mienia (np. auta, inne cenne przedmioty). </a:t>
            </a:r>
            <a:r>
              <a:rPr lang="pl-PL" sz="1600" b="1" dirty="0">
                <a:solidFill>
                  <a:srgbClr val="FF0000"/>
                </a:solidFill>
              </a:rPr>
              <a:t>Nie ratować mienia – ratować życie!</a:t>
            </a:r>
            <a:endParaRPr lang="pl-PL" sz="1600" b="1">
              <a:solidFill>
                <a:srgbClr val="FF0000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pl-PL" sz="1600" dirty="0"/>
              <a:t>Sprawdzenia pomieszczeń dokonują Służby lub osoby odpowiedzialne za bezpieczeństwo na terenie Uniwersytetu (Kierownicy obiektów i Dyżurny Punktu Kontaktowego / Dział Bezpieczeństwa). </a:t>
            </a:r>
            <a:endParaRPr lang="pl-PL" sz="16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pl-PL" sz="1600" dirty="0"/>
              <a:t>Przy braku informacji o konkretnym miejscu podłożenia ładunku wybuchowego, użytkownicy pomieszczeń mogą zostać poproszeni o sprawdzenie swoich miejsc pracy, pod kątem obecności przedmiotów nieznanego pochodzenia. </a:t>
            </a:r>
            <a:endParaRPr lang="pl-PL" sz="16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pl-PL" sz="1600" dirty="0"/>
              <a:t>Po stwierdzeniu obecności przedmiotu nieznanego pochodzenia, pod żadnym pozorem nie należy go dotykać, przemieszczać lub rozpakowywać. Miejsce należy zabezpieczyć przed dostępem osób trzecich aż do przybycia Policji. </a:t>
            </a:r>
            <a:endParaRPr lang="pl-PL" sz="16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pl-PL" sz="1600" dirty="0"/>
              <a:t>Identyfikacją potencjalnego ładunku wybuchowego zawsze zajmują się wyspecjalizowane jednostki i komórki organizacyjne Policji. </a:t>
            </a:r>
            <a:endParaRPr lang="pl-PL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415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D63BC6-E713-43B6-8D67-5155804E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pl-PL" sz="3700" b="1" dirty="0">
                <a:latin typeface="+mn-lt"/>
              </a:rPr>
              <a:t>3. Postępowanie w przypadku otrzymania telefonicznie informacji o podłożeniu lub groźbie podłożenia ładunku wybuchowego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DDA1C6-DFBD-4919-AF19-19C91718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559" y="-3862"/>
            <a:ext cx="7196417" cy="6865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114300">
              <a:buAutoNum type="arabicPeriod"/>
            </a:pPr>
            <a:r>
              <a:rPr lang="pl-PL" sz="1200" b="1" dirty="0"/>
              <a:t>W przypadku otrzymania telefonicznie informacji o podłożeniu lub groźbie podłożenia ładunku wybuchowego, należy: </a:t>
            </a:r>
            <a:endParaRPr lang="pl-PL" sz="1200" b="1">
              <a:ea typeface="Calibri"/>
              <a:cs typeface="Calibri"/>
            </a:endParaRPr>
          </a:p>
          <a:p>
            <a:pPr marL="457200">
              <a:buAutoNum type="arabicParenR"/>
            </a:pPr>
            <a:r>
              <a:rPr lang="pl-PL" sz="1200" dirty="0"/>
              <a:t>rozmowę prowadzić spokojnie i z zachowaniem zasad kultury;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457200">
              <a:buAutoNum type="arabicParenR"/>
            </a:pPr>
            <a:r>
              <a:rPr lang="pl-PL" sz="1200" dirty="0"/>
              <a:t>zapytać osobę zgłaszającą: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857250">
              <a:buAutoNum type="alphaLcParenR"/>
            </a:pPr>
            <a:r>
              <a:rPr lang="pl-PL" sz="1200" dirty="0"/>
              <a:t>gdzie podłożono ładunek i dlaczego został podłożony,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857250">
              <a:buAutoNum type="alphaLcParenR"/>
            </a:pPr>
            <a:r>
              <a:rPr lang="pl-PL" sz="1200" dirty="0"/>
              <a:t>jak on wygląda,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857250">
              <a:buAutoNum type="alphaLcParenR"/>
            </a:pPr>
            <a:r>
              <a:rPr lang="pl-PL" sz="1200" dirty="0"/>
              <a:t>kiedy nastąpi wybuch,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857250">
              <a:buAutoNum type="alphaLcParenR"/>
            </a:pPr>
            <a:r>
              <a:rPr lang="pl-PL" sz="1200" dirty="0"/>
              <a:t>jakie warunki muszą być spełnione by nie doszło do wybuchu,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857250">
              <a:buAutoNum type="alphaLcParenR"/>
            </a:pPr>
            <a:r>
              <a:rPr lang="pl-PL" sz="1200" dirty="0"/>
              <a:t>skąd pani/pan telefonuje / gdzie pani/pan się teraz znajduje,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857250">
              <a:buAutoNum type="alphaLcParenR"/>
            </a:pPr>
            <a:r>
              <a:rPr lang="pl-PL" sz="1200" dirty="0"/>
              <a:t>czy można pani/panu w czymś pomóc, czy chce się pani/pan z kimś skontaktować; </a:t>
            </a:r>
            <a:endParaRPr lang="pl-PL" sz="1200">
              <a:ea typeface="Calibri"/>
              <a:cs typeface="Calibri"/>
            </a:endParaRPr>
          </a:p>
          <a:p>
            <a:pPr marL="285750" indent="0">
              <a:buNone/>
            </a:pPr>
            <a:r>
              <a:rPr lang="pl-PL" sz="1200" dirty="0"/>
              <a:t>4) uświadomić osobie zgłaszającej, że może spowodować śmierć i obrażenia u wielu postronnych osób;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285750" indent="0">
              <a:buNone/>
            </a:pPr>
            <a:r>
              <a:rPr lang="pl-PL" sz="1200" dirty="0"/>
              <a:t>5) zwrócić uwagę na i zanotować: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857250" indent="-171450">
              <a:buAutoNum type="alphaLcParenR"/>
            </a:pPr>
            <a:r>
              <a:rPr lang="pl-PL" sz="1200" dirty="0"/>
              <a:t>datę i godzinę zgłoszenia,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857250" indent="-171450">
              <a:buAutoNum type="alphaLcParenR"/>
            </a:pPr>
            <a:r>
              <a:rPr lang="pl-PL" sz="1200" dirty="0"/>
              <a:t>personalia, sposób przedstawiania się osoby zgłaszającej, kogo reprezentuje, adres itp.,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857250" indent="-171450">
              <a:buAutoNum type="alphaLcParenR"/>
            </a:pPr>
            <a:r>
              <a:rPr lang="pl-PL" sz="1200" dirty="0"/>
              <a:t>domniemaną płeć i wiek osoby zgłaszającej, jej głos i język, odgłosy w tle;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342900" indent="0">
              <a:buNone/>
            </a:pPr>
            <a:r>
              <a:rPr lang="pl-PL" sz="1200" dirty="0"/>
              <a:t>6) w żadnym przypadku, nie bagatelizować otrzymanej informacji!!!; </a:t>
            </a:r>
            <a:endParaRPr lang="pl-PL" sz="1200">
              <a:ea typeface="Calibri"/>
              <a:cs typeface="Calibri"/>
            </a:endParaRPr>
          </a:p>
          <a:p>
            <a:pPr marL="342900" indent="0">
              <a:buNone/>
            </a:pPr>
            <a:r>
              <a:rPr lang="pl-PL" sz="1200" dirty="0"/>
              <a:t>7) niezwłocznie sporządzić notatkę wykorzystując „Formularz przyjęcia informacji o zagrożeniu”, stanowiący załącznik nr 2 do niniejszej Instrukcji;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342900" indent="0">
              <a:buNone/>
            </a:pPr>
            <a:r>
              <a:rPr lang="pl-PL" sz="1200" dirty="0"/>
              <a:t>8) niezwłocznie powiadomić Dyżurnego Puntu Kontaktowego dzwoniąc pod </a:t>
            </a:r>
            <a:r>
              <a:rPr lang="pl-PL" sz="1200" dirty="0">
                <a:solidFill>
                  <a:srgbClr val="FF0000"/>
                </a:solidFill>
              </a:rPr>
              <a:t>numer telefonu: </a:t>
            </a:r>
            <a:r>
              <a:rPr lang="pl-PL" sz="1200" b="1" dirty="0">
                <a:solidFill>
                  <a:srgbClr val="FF0000"/>
                </a:solidFill>
              </a:rPr>
              <a:t>601 194 640</a:t>
            </a:r>
            <a:r>
              <a:rPr lang="pl-PL" sz="1200" dirty="0"/>
              <a:t>, podając informacje zgodnie ze schematem wskazanym w Rozdziale I w tytule </a:t>
            </a:r>
            <a:r>
              <a:rPr lang="pl-PL" sz="1200" b="1" dirty="0"/>
              <a:t>„8. Telefon Alarmowy 112 i telefon Punktu Kontaktowego Uniwersytetu Medycznego w Lublinie 601 194 640”</a:t>
            </a:r>
            <a:r>
              <a:rPr lang="pl-PL" sz="1200" dirty="0"/>
              <a:t>, bezpośredniego przełożonego i Kierownika obiektu, a w razie jego nieobecności pracownika Służby Ochrony;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342900" indent="0">
              <a:buNone/>
            </a:pPr>
            <a:r>
              <a:rPr lang="pl-PL" sz="1200" dirty="0"/>
              <a:t>9) nie wzywać samodzielnie Policji lub innych Służb, pozostawić to osobom upoważnionym w Uczelni; </a:t>
            </a:r>
            <a:endParaRPr lang="pl-PL" sz="1200">
              <a:ea typeface="Calibri"/>
              <a:cs typeface="Calibri"/>
            </a:endParaRPr>
          </a:p>
          <a:p>
            <a:pPr marL="342900" indent="0">
              <a:buNone/>
            </a:pPr>
            <a:r>
              <a:rPr lang="pl-PL" sz="1200" dirty="0"/>
              <a:t>10) przygotować się na przybycie funkcjonariuszy Służb i złożenie zeznań.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342900" indent="-514350">
              <a:buAutoNum type="alphaLcParenR"/>
            </a:pPr>
            <a:endParaRPr lang="pl-PL" sz="80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lphaLcParenR"/>
            </a:pPr>
            <a:endParaRPr lang="pl-PL" sz="800"/>
          </a:p>
        </p:txBody>
      </p:sp>
    </p:spTree>
    <p:extLst>
      <p:ext uri="{BB962C8B-B14F-4D97-AF65-F5344CB8AC3E}">
        <p14:creationId xmlns:p14="http://schemas.microsoft.com/office/powerpoint/2010/main" val="3817316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1BD577-116B-4219-87E6-DBED89F9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152213"/>
            <a:ext cx="4840010" cy="1807305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+mn-lt"/>
              </a:rPr>
              <a:t>4. Postępowanie w przypadku otrzymania drogą elektroniczną informacji o podłożeniu lub groźbie podłożenia ładunku wybuchowego</a:t>
            </a:r>
          </a:p>
        </p:txBody>
      </p:sp>
      <p:pic>
        <p:nvPicPr>
          <p:cNvPr id="5" name="Obraz 4" descr="Dostałeś maila z policji, że jesteś pedofilem? Nie odpowiadaj i nie  otwieraj załącznika!">
            <a:extLst>
              <a:ext uri="{FF2B5EF4-FFF2-40B4-BE49-F238E27FC236}">
                <a16:creationId xmlns:a16="http://schemas.microsoft.com/office/drawing/2014/main" id="{197BFF0A-F428-C74C-2DE1-14ECBB3484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466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918B8-CB20-42B3-B7DE-9B4A18D1B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70" y="2344502"/>
            <a:ext cx="5635627" cy="43255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>
              <a:buAutoNum type="arabicPeriod"/>
            </a:pPr>
            <a:r>
              <a:rPr lang="pl-PL" sz="1400" dirty="0"/>
              <a:t>W przypadku otrzymania drogą elektroniczną informacji, o podłożeniu lub groźbie podłożenia ładunku wybuchowego należy: </a:t>
            </a:r>
            <a:endParaRPr lang="pl-PL" sz="1400">
              <a:ea typeface="Calibri"/>
              <a:cs typeface="Calibri"/>
            </a:endParaRPr>
          </a:p>
          <a:p>
            <a:pPr marL="400050" indent="-171450">
              <a:buAutoNum type="arabicParenR"/>
            </a:pPr>
            <a:r>
              <a:rPr lang="pl-PL" sz="1400" dirty="0"/>
              <a:t>otrzymaną wiadomość pozostawić otwartą w widoku ekranu; </a:t>
            </a:r>
            <a:endParaRPr lang="pl-PL" sz="1400">
              <a:ea typeface="Calibri"/>
              <a:cs typeface="Calibri"/>
            </a:endParaRPr>
          </a:p>
          <a:p>
            <a:pPr marL="400050" indent="-171450">
              <a:buAutoNum type="arabicParenR"/>
            </a:pPr>
            <a:r>
              <a:rPr lang="pl-PL" sz="1400" dirty="0"/>
              <a:t>posłużyć się funkcją „zrzut ekranu”, aby dodatkowo zapisać obraz z wiadomością, można również zrobić zdjęcie ekranu; </a:t>
            </a:r>
            <a:endParaRPr lang="pl-PL" sz="1400" dirty="0">
              <a:ea typeface="Calibri"/>
              <a:cs typeface="Calibri"/>
            </a:endParaRPr>
          </a:p>
          <a:p>
            <a:pPr marL="400050" indent="-171450">
              <a:buAutoNum type="arabicParenR"/>
            </a:pPr>
            <a:r>
              <a:rPr lang="pl-PL" sz="1400" dirty="0"/>
              <a:t>w żadnym przypadku, nie bagatelizować otrzymanej informacji!!!; </a:t>
            </a:r>
            <a:endParaRPr lang="pl-PL" sz="1400">
              <a:ea typeface="Calibri"/>
              <a:cs typeface="Calibri"/>
            </a:endParaRPr>
          </a:p>
          <a:p>
            <a:pPr marL="400050" indent="-171450">
              <a:buAutoNum type="arabicParenR"/>
            </a:pPr>
            <a:r>
              <a:rPr lang="pl-PL" sz="1400" dirty="0"/>
              <a:t>niezwłocznie powiadomić Dyżurnego Puntu Kontaktowego dzwoniąc pod numer telefonu: 601 194 640, podając informacje zgodnie ze schematem wskazanym w Rozdziale I w tytule „8. Telefon Alarmowy 112 i telefon Punktu Kontaktowego Uniwersytetu Medycznego w Lublinie 601 194 640”, bezpośredniego przełożonego i Kierownika obiektu, a w razie jego nieobecności pracownika Służby Ochrony; </a:t>
            </a:r>
            <a:endParaRPr lang="pl-PL" sz="1400">
              <a:ea typeface="Calibri"/>
              <a:cs typeface="Calibri"/>
            </a:endParaRPr>
          </a:p>
          <a:p>
            <a:pPr marL="400050" indent="-171450">
              <a:buAutoNum type="arabicParenR"/>
            </a:pPr>
            <a:r>
              <a:rPr lang="pl-PL" sz="1400" dirty="0"/>
              <a:t>nie wzywać samodzielnie Policji lub innych Służb, pozostawić to osobom upoważnionym w Uczelni; </a:t>
            </a:r>
            <a:endParaRPr lang="pl-PL" sz="1400">
              <a:ea typeface="Calibri"/>
              <a:cs typeface="Calibri"/>
            </a:endParaRPr>
          </a:p>
          <a:p>
            <a:pPr marL="400050" indent="-171450">
              <a:buAutoNum type="arabicParenR"/>
            </a:pPr>
            <a:r>
              <a:rPr lang="pl-PL" sz="1400" dirty="0"/>
              <a:t>przygotować się na przybycie funkcjonariuszy Służb i złożenie zeznań. </a:t>
            </a:r>
            <a:endParaRPr lang="pl-PL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281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3" descr="Podejrzana paczka w ambasadzie Węgier - PR24.PL">
            <a:extLst>
              <a:ext uri="{FF2B5EF4-FFF2-40B4-BE49-F238E27FC236}">
                <a16:creationId xmlns:a16="http://schemas.microsoft.com/office/drawing/2014/main" id="{34EE857F-1475-430E-097A-5D95491618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6639"/>
          <a:stretch>
            <a:fillRect/>
          </a:stretch>
        </p:blipFill>
        <p:spPr>
          <a:xfrm>
            <a:off x="20" y="2099"/>
            <a:ext cx="1219198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93A8C16-B082-4C58-A799-3D2DA94E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l-PL" sz="3400" b="1">
                <a:solidFill>
                  <a:srgbClr val="FFFFFF"/>
                </a:solidFill>
                <a:latin typeface="+mn-lt"/>
              </a:rPr>
              <a:t>5. Postępowanie w przypadku otrzymania przesyłki niewiadomego pochodzenia lub budzącej podejrzenia z jakiegokolwiek innego powodu</a:t>
            </a:r>
            <a:endParaRPr lang="pl-PL" sz="3400">
              <a:solidFill>
                <a:srgbClr val="FFFFFF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30B436-E9BF-4F2D-8A7D-3E29A451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779" y="-2566"/>
            <a:ext cx="7668490" cy="66837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</a:rPr>
              <a:t>1. W przypadku otrzymania przesyłki niewiadomego pochodzenia lub budzącej podejrzenia z jakiegokolwiek innego powodu należy: </a:t>
            </a:r>
            <a:endParaRPr lang="pl-PL" sz="12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342900">
              <a:lnSpc>
                <a:spcPct val="10000"/>
              </a:lnSpc>
              <a:buAutoNum type="arabicParenR"/>
            </a:pPr>
            <a:r>
              <a:rPr lang="pl-PL" sz="1200" dirty="0">
                <a:solidFill>
                  <a:srgbClr val="FFFFFF"/>
                </a:solidFill>
              </a:rPr>
              <a:t>nie otwierać przesyłki!!!; </a:t>
            </a:r>
            <a:endParaRPr lang="pl-PL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114300" indent="0">
              <a:lnSpc>
                <a:spcPct val="10000"/>
              </a:lnSpc>
              <a:buNone/>
            </a:pPr>
            <a:r>
              <a:rPr lang="pl-PL" sz="1200" dirty="0">
                <a:solidFill>
                  <a:srgbClr val="FFFFFF"/>
                </a:solidFill>
              </a:rPr>
              <a:t>2) zwrócić uwagę na: </a:t>
            </a:r>
            <a:endParaRPr lang="pl-PL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171450" indent="228600">
              <a:lnSpc>
                <a:spcPct val="10000"/>
              </a:lnSpc>
              <a:buNone/>
            </a:pPr>
            <a:r>
              <a:rPr lang="pl-PL" sz="1200" dirty="0">
                <a:solidFill>
                  <a:srgbClr val="FFFFFF"/>
                </a:solidFill>
              </a:rPr>
              <a:t>a) brak nadawcy, brak adresu nadawcy, </a:t>
            </a:r>
            <a:endParaRPr lang="pl-PL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171450" indent="228600">
              <a:lnSpc>
                <a:spcPct val="10000"/>
              </a:lnSpc>
              <a:buNone/>
            </a:pPr>
            <a:r>
              <a:rPr lang="pl-PL" sz="1200" dirty="0">
                <a:solidFill>
                  <a:srgbClr val="FFFFFF"/>
                </a:solidFill>
              </a:rPr>
              <a:t>b) grubość większą niż 3 mm, wagę od około 40 g, </a:t>
            </a:r>
            <a:endParaRPr lang="pl-PL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171450" indent="228600">
              <a:lnSpc>
                <a:spcPct val="100000"/>
              </a:lnSpc>
              <a:buNone/>
            </a:pPr>
            <a:r>
              <a:rPr lang="pl-PL" sz="1200" dirty="0">
                <a:solidFill>
                  <a:srgbClr val="FFFFFF"/>
                </a:solidFill>
              </a:rPr>
              <a:t>c) zbyt duży ciężar w stosunku do rozmiaru, mocne opakowanie, tłuste plamy na opakowaniu, małe nakłucia lub otwory na opakowaniu, </a:t>
            </a:r>
            <a:endParaRPr lang="pl-PL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171450" indent="228600">
              <a:lnSpc>
                <a:spcPct val="10000"/>
              </a:lnSpc>
              <a:buNone/>
            </a:pPr>
            <a:r>
              <a:rPr lang="pl-PL" sz="1200" dirty="0">
                <a:solidFill>
                  <a:srgbClr val="FFFFFF"/>
                </a:solidFill>
              </a:rPr>
              <a:t>d) zapach migdałów, marcepana, myszy, chemikaliów, </a:t>
            </a:r>
            <a:endParaRPr lang="pl-PL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0" indent="400050">
              <a:lnSpc>
                <a:spcPct val="100000"/>
              </a:lnSpc>
              <a:spcAft>
                <a:spcPts val="100"/>
              </a:spcAft>
              <a:buNone/>
            </a:pPr>
            <a:r>
              <a:rPr lang="pl-PL" sz="1200" dirty="0">
                <a:solidFill>
                  <a:srgbClr val="FFFFFF"/>
                </a:solidFill>
              </a:rPr>
              <a:t>e) zniekształconą powierzchnię, słyszalny metaliczny dźwięk podczas poruszania listem, wystające kawałki drucików, klamerek, uszkodzenie przesyłki, </a:t>
            </a:r>
            <a:endParaRPr lang="pl-PL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171450" indent="228600">
              <a:lnSpc>
                <a:spcPct val="10000"/>
              </a:lnSpc>
              <a:buNone/>
            </a:pPr>
            <a:r>
              <a:rPr lang="pl-PL" sz="1200" dirty="0">
                <a:solidFill>
                  <a:srgbClr val="FFFFFF"/>
                </a:solidFill>
              </a:rPr>
              <a:t>f) fakt skierowania przesyłki np. do kierownika obiektu z dopiskiem „do rąk własnych”, </a:t>
            </a:r>
            <a:endParaRPr lang="pl-PL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171450" indent="228600">
              <a:lnSpc>
                <a:spcPct val="10000"/>
              </a:lnSpc>
              <a:buNone/>
            </a:pPr>
            <a:r>
              <a:rPr lang="pl-PL" sz="1200" dirty="0">
                <a:solidFill>
                  <a:srgbClr val="FFFFFF"/>
                </a:solidFill>
              </a:rPr>
              <a:t>g) zbyt dużą wartość naklejonych znaczków, </a:t>
            </a:r>
            <a:endParaRPr lang="pl-PL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171450" indent="228600">
              <a:lnSpc>
                <a:spcPct val="10000"/>
              </a:lnSpc>
              <a:buNone/>
            </a:pPr>
            <a:r>
              <a:rPr lang="pl-PL" sz="1200" dirty="0">
                <a:solidFill>
                  <a:srgbClr val="FFFFFF"/>
                </a:solidFill>
              </a:rPr>
              <a:t>h) przesyłka pochodzi od nadawcy lub z miejsca, którego nie spodziewamy się, </a:t>
            </a:r>
            <a:endParaRPr lang="pl-PL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171450" indent="228600">
              <a:lnSpc>
                <a:spcPct val="10000"/>
              </a:lnSpc>
              <a:buNone/>
            </a:pPr>
            <a:r>
              <a:rPr lang="pl-PL" sz="1200" dirty="0">
                <a:solidFill>
                  <a:srgbClr val="FFFFFF"/>
                </a:solidFill>
              </a:rPr>
              <a:t>inne podejrzenia; </a:t>
            </a:r>
            <a:endParaRPr lang="pl-PL" sz="1200">
              <a:solidFill>
                <a:srgbClr val="FFFFFF"/>
              </a:solidFill>
              <a:ea typeface="Calibri"/>
              <a:cs typeface="Calibri"/>
            </a:endParaRPr>
          </a:p>
          <a:p>
            <a:pPr marL="114300" indent="0">
              <a:buNone/>
            </a:pPr>
            <a:r>
              <a:rPr lang="pl-PL" sz="1200" dirty="0">
                <a:solidFill>
                  <a:srgbClr val="FFFFFF"/>
                </a:solidFill>
                <a:ea typeface="Calibri"/>
                <a:cs typeface="Calibri"/>
              </a:rPr>
              <a:t>4) podejrzaną przesyłkę należy: </a:t>
            </a:r>
            <a:endParaRPr lang="en-US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0" indent="457200">
              <a:buNone/>
            </a:pPr>
            <a:r>
              <a:rPr lang="pl-PL" sz="1200" dirty="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a) umieścić w grubym worku plastikowym, szczelnie zamknąć, </a:t>
            </a:r>
            <a:endParaRPr lang="en-US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0" indent="457200">
              <a:buNone/>
            </a:pPr>
            <a:r>
              <a:rPr lang="pl-PL" sz="1200" dirty="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b) worek należy umieścić w drugim plastikowym worku, szczelnie zamknąć, zakleić taśmą lub plastrem, </a:t>
            </a:r>
            <a:endParaRPr lang="en-US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0" indent="457200">
              <a:buNone/>
            </a:pPr>
            <a:r>
              <a:rPr lang="pl-PL" sz="1200" dirty="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c) pozostawić na miejscu, nie przemieszczać; </a:t>
            </a:r>
            <a:endParaRPr lang="en-US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0" indent="171450">
              <a:buNone/>
            </a:pPr>
            <a:r>
              <a:rPr lang="pl-PL" sz="1200" dirty="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5) nie wzywać samodzielnie Policji lub innych Służb, pozostawić to osobom upoważnionym w Uczelni; </a:t>
            </a:r>
            <a:endParaRPr lang="en-US" sz="12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0" indent="171450">
              <a:buNone/>
            </a:pPr>
            <a:r>
              <a:rPr lang="pl-PL" sz="1200" dirty="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6) niezwłocznie powiadomić Dyżurnego Puntu Kontaktowego, dzwoniąc pod numer telefonu: 601 194 640, podając informacje zgodnie ze schematem wskazanym w Rozdziale I w tytule „8. Telefon Alarmowy 112 i telefon Punktu Kontaktowego Uniwersytetu Medycznego w Lublinie 601 194 640”, bezpośredniego przełożonego i Kierownika obiektu, a w razie jego nieobecności pracownika Służby Ochrony. </a:t>
            </a:r>
            <a:endParaRPr lang="en-US" sz="12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2. Kierownik obiektu, Dyżurny Punktu Kontaktowego, pracownik Służby Ochrony, kierując się wskazówkami określonymi w ust. 1, dotyczącymi podejrzanej przesyłki, powiadamia Rektora, a w razie sytuacji niecierpiącej zwłoki, samodzielnie decyduje o wezwaniu Służb - adekwatnie do rodzaju zagrożenia. </a:t>
            </a:r>
          </a:p>
          <a:p>
            <a:pPr marL="0" indent="0">
              <a:buNone/>
            </a:pPr>
            <a:r>
              <a:rPr lang="pl-PL" sz="1200" dirty="0">
                <a:solidFill>
                  <a:srgbClr val="FFFFFF"/>
                </a:solidFill>
                <a:ea typeface="Calibri" panose="020F0502020204030204"/>
                <a:cs typeface="Calibri" panose="020F0502020204030204"/>
              </a:rPr>
              <a:t>3. W przypadku wezwania Służb należy bezwzględnie stosować się do ich zaleceń!!!</a:t>
            </a:r>
            <a:endParaRPr lang="pl-PL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362B3FD-180B-52D4-03CA-20B1B23AF2A7}"/>
              </a:ext>
            </a:extLst>
          </p:cNvPr>
          <p:cNvSpPr txBox="1"/>
          <p:nvPr/>
        </p:nvSpPr>
        <p:spPr>
          <a:xfrm>
            <a:off x="-5097" y="6670369"/>
            <a:ext cx="375590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 dirty="0">
                <a:ea typeface="+mn-lt"/>
                <a:cs typeface="+mn-lt"/>
              </a:rPr>
              <a:t>https://polskieradio24.pl/artykul/274007,podejrzana-paczka-w-ambasadzie-wegier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3564596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9B6518-1927-4F1B-B760-214E2EF3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pl-PL" sz="3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6. Postępowanie w przypadku otwarcia przesyłki z podejrzaną zawartością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811AAE-F5C0-49FA-A739-41888361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487" y="1927501"/>
            <a:ext cx="9743996" cy="4227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71450" indent="-171450">
              <a:buAutoNum type="arabicPeriod"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przypadku otwarcia przesyłki z podejrzaną zawartością w formie stałej (pył, kawałki, blok, galareta, piana lub inna) lub płynnej należy: </a:t>
            </a:r>
            <a:endParaRPr lang="pl-PL" sz="140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pPr marL="114300" indent="228600">
              <a:buAutoNum type="arabicParenR"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 naruszyć zawartości - nie dotykać, nie rozsypywać, nie przenosić, nie wąchać, nie powodować ruchu powietrza w pomieszczeniu (wyłączyć systemy wentylacyjne, zamknąć okna); </a:t>
            </a:r>
            <a:endParaRPr lang="pl-PL" sz="140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114300" indent="228600">
              <a:buAutoNum type="arabicParenR"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ostrzec przebywających w pomieszczeniu, poprosić o jego natychmiastowe opuszczenie; </a:t>
            </a:r>
            <a:endParaRPr lang="pl-PL" sz="140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114300" indent="228600">
              <a:buAutoNum type="arabicParenR"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dokładnie umyć ręce; </a:t>
            </a:r>
            <a:endParaRPr lang="pl-PL" sz="140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114300" indent="228600">
              <a:buAutoNum type="arabicParenR"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nałożyć rękawiczki jednorazowe (jeśli się posiada) i jeśli sytuacja na to pozwala, zakryć przesyłkę wraz z jej zawartością workiem foliowym i przykleić brzegi worka do podłoża; </a:t>
            </a:r>
            <a:endParaRPr lang="pl-PL" sz="140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114300" indent="228600">
              <a:buAutoNum type="arabicParenR"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ostrożnie zdjąć rękawiczki, umieścić w worku foliowym, zamknąć worek (zawiązać, zakleić taśmą) i ponownie umyć ręce – worek z rękawiczkami przekazać Służbom; </a:t>
            </a:r>
            <a:endParaRPr lang="pl-PL" sz="140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114300" indent="228600">
              <a:buAutoNum type="arabicParenR"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 wzywać samodzielnie Policji lub innych Służb, pozostawić to osobom upoważnionym w Uczelni; </a:t>
            </a:r>
            <a:endParaRPr lang="pl-PL" sz="140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114300" indent="228600">
              <a:buAutoNum type="arabicParenR"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niezwłocznie powiadomić Dyżurnego Puntu Kontaktowego, dzwoniąc pod numer telefonu: 601 194 640, podając informacje zgodnie ze schematem wskazanym w Rozdziale I w tytule „8. Telefon Alarmowy 112 i telefon Punktu Kontaktowego Uniwersytetu Medycznego w Lublinie 601 194 640”, bezpośredniego przełożonego i Kierownika obiektu, a w razie jego nieobecności pracownika Służby Ochrony. </a:t>
            </a:r>
            <a:endParaRPr lang="pl-PL" sz="140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W przypadku wezwania Służb należy bezwzględnie stosować się do ich zaleceń!!! </a:t>
            </a:r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23" name="Freeform: Shape 20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2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Żebyśmy byli bezpieczni - wroclaw.gosc.pl">
            <a:extLst>
              <a:ext uri="{FF2B5EF4-FFF2-40B4-BE49-F238E27FC236}">
                <a16:creationId xmlns:a16="http://schemas.microsoft.com/office/drawing/2014/main" id="{72F38056-04EF-0C05-2B6A-8040CC0725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2" r="1452" b="772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8741B1-4A87-478E-8327-9869D7D2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2" y="365125"/>
            <a:ext cx="3939436" cy="5855808"/>
          </a:xfrm>
        </p:spPr>
        <p:txBody>
          <a:bodyPr>
            <a:normAutofit/>
          </a:bodyPr>
          <a:lstStyle/>
          <a:p>
            <a:r>
              <a:rPr lang="pl-PL">
                <a:latin typeface="+mn-lt"/>
              </a:rPr>
              <a:t>7. Postępowanie w przypadku wystąpienia sytuacji zakładniczej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8AC7AA-AC65-40B3-9D41-F1596EEF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092" y="-1086"/>
            <a:ext cx="8114775" cy="68565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14300" indent="-114300">
              <a:buAutoNum type="arabicPeriod"/>
            </a:pPr>
            <a:r>
              <a:rPr lang="pl-PL" sz="1400" b="1" dirty="0"/>
              <a:t>W przypadku wystąpienia sytuacji </a:t>
            </a:r>
            <a:r>
              <a:rPr lang="pl-PL" sz="1400" b="1" dirty="0" err="1"/>
              <a:t>zakładniczej</a:t>
            </a:r>
            <a:r>
              <a:rPr lang="pl-PL" sz="1400" b="1" dirty="0"/>
              <a:t> należy: </a:t>
            </a:r>
            <a:endParaRPr lang="pl-PL" sz="1400" b="1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1) wykonywać polecenia napastników – absolutnie podstawowe i najważniejsze zachowanie;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2) czekać na akcję wyspecjalizowanej jednostki ratowniczej;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3) nie dyskutować z napastnikami, nie buntować się, nie reagować emocjonalnie, unikać </a:t>
            </a:r>
            <a:r>
              <a:rPr lang="pl-PL" sz="1400" err="1"/>
              <a:t>zachowań</a:t>
            </a:r>
            <a:r>
              <a:rPr lang="pl-PL" sz="1400" dirty="0"/>
              <a:t>, które mogłyby wywołać negatywną reakcję napastników i pogorszyć sytuację - zadaniem zakładnika/zakładniczki jest przetrwanie;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4) usunąć/wyrzucić, jeżeli jest to możliwe, wszelkie oznaki zajmowanej pozycji zawodowej, które mogłyby spowodować agresję u terrorystów;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5) zachować spokój, naturalność, znaleźć postawę pośrednią między agresją, a pasywnością i uległością;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6) pamiętać, że sytuacja może trwać długo – postarać się rozwinąć u siebie potrzebę przetrwania, należy myśleć o swoich bliskich, o powodach dla których warto przeżyć;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7) nie wykonywać gestów zwracających uwagę napastników, być jak najbardziej „szary i nijaki”;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8) nie zadawać pytań, nie patrzeć w oczy terrorystom, pytać zawsze o pozwolenie, np. gdy chce się wstać lub otworzyć torbę itp.;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9) na żądanie terrorystów oddać im przedmioty osobiste;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10) starać się nie odwracać tyłem do napastników, chyba że nakażą, (łatwiej jest wykonać strzał, gdy człowiek jest odwrócony i nie widzi się jego twarzy);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11) starać się utrzymać sprawność fizyczną i umysłową – starać się myśleć pozytywnie, ale także zapamiętać jak najwięcej szczegółów dotyczących sprawców, np.: znaki szczególne, cechy broni (posiada lunetę), szerokość magazynka broni (szerokość dwóch palców czy czterech);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12) być świadomym, że przy wydłużającym się czasie uwięzienia, u zakładników/zakładniczek może wystąpić „syndrom sztokholmski” (sympatyzowanie z terrorystami, chęć pomagania im); </a:t>
            </a:r>
            <a:endParaRPr lang="pl-PL" sz="1400">
              <a:ea typeface="Calibri"/>
              <a:cs typeface="Calibri"/>
            </a:endParaRPr>
          </a:p>
          <a:p>
            <a:pPr marL="0" indent="171450">
              <a:buNone/>
            </a:pPr>
            <a:r>
              <a:rPr lang="pl-PL" sz="1400" dirty="0"/>
              <a:t>13) nie blokować drogi ucieczki napastników. </a:t>
            </a:r>
            <a:endParaRPr lang="pl-PL" sz="14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pl-PL" sz="1400" b="1" dirty="0"/>
              <a:t>2. Wszystkie elementy zachowania, o których mowa w ust. 1 mogą pomóc Służbom w uwolnieniu zakładników/zakładniczek oraz identyfikacji przestępców. </a:t>
            </a:r>
            <a:endParaRPr lang="pl-PL" sz="14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9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0651EA-5AC9-449C-9F57-0750A3EB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pl-PL" b="1" dirty="0">
                <a:latin typeface="+mn-lt"/>
              </a:rPr>
              <a:t>8. Postępowanie w przypadku wykorzystania jako „żywa tarcza</a:t>
            </a:r>
            <a:r>
              <a:rPr lang="pl-PL" dirty="0">
                <a:latin typeface="+mn-lt"/>
              </a:rPr>
              <a:t>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4129F8-DC54-439F-8FE7-8A4A1984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29" y="153020"/>
            <a:ext cx="6703359" cy="6361463"/>
          </a:xfrm>
        </p:spPr>
        <p:txBody>
          <a:bodyPr anchor="ctr">
            <a:normAutofit/>
          </a:bodyPr>
          <a:lstStyle/>
          <a:p>
            <a:pPr marL="114300" indent="-114300">
              <a:buAutoNum type="arabicPeriod"/>
            </a:pPr>
            <a:r>
              <a:rPr lang="pl-PL" sz="1400" b="1" dirty="0"/>
              <a:t>W przypadku wykorzystania przez terrorystę zakładnika/zakładniczki jako „żywa tarcza” przed operatorami grupy </a:t>
            </a:r>
            <a:r>
              <a:rPr lang="pl-PL" sz="1400" b="1" err="1"/>
              <a:t>kontrterrorystycznej</a:t>
            </a:r>
            <a:r>
              <a:rPr lang="pl-PL" sz="1400" b="1" dirty="0"/>
              <a:t> należy: </a:t>
            </a:r>
            <a:endParaRPr lang="pl-PL" sz="1400" b="1" dirty="0">
              <a:ea typeface="Calibri"/>
              <a:cs typeface="Calibri"/>
            </a:endParaRPr>
          </a:p>
          <a:p>
            <a:pPr marL="114300" indent="171450">
              <a:buAutoNum type="arabicParenR"/>
            </a:pPr>
            <a:r>
              <a:rPr lang="pl-PL" sz="1400" dirty="0"/>
              <a:t>postarać się opanować emocje; </a:t>
            </a:r>
            <a:endParaRPr lang="pl-PL" sz="1400">
              <a:ea typeface="Calibri"/>
              <a:cs typeface="Calibri"/>
            </a:endParaRPr>
          </a:p>
          <a:p>
            <a:pPr marL="114300" indent="171450">
              <a:buAutoNum type="arabicParenR"/>
            </a:pPr>
            <a:r>
              <a:rPr lang="pl-PL" sz="1400" dirty="0"/>
              <a:t>nie szarpać się i nie wyrywać; </a:t>
            </a:r>
            <a:endParaRPr lang="pl-PL" sz="1400">
              <a:ea typeface="Calibri"/>
              <a:cs typeface="Calibri"/>
            </a:endParaRPr>
          </a:p>
          <a:p>
            <a:pPr marL="114300" indent="171450">
              <a:buAutoNum type="arabicParenR"/>
            </a:pPr>
            <a:r>
              <a:rPr lang="pl-PL" sz="1400" dirty="0"/>
              <a:t>nie próbować przechwytywać broni napastnika; </a:t>
            </a:r>
            <a:endParaRPr lang="pl-PL" sz="1400">
              <a:ea typeface="Calibri"/>
              <a:cs typeface="Calibri"/>
            </a:endParaRPr>
          </a:p>
          <a:p>
            <a:pPr marL="114300" indent="171450">
              <a:buAutoNum type="arabicParenR"/>
            </a:pPr>
            <a:r>
              <a:rPr lang="pl-PL" sz="1400" dirty="0"/>
              <a:t>pamiętać, że </a:t>
            </a:r>
            <a:r>
              <a:rPr lang="pl-PL" sz="1400" err="1"/>
              <a:t>kontrterroryści</a:t>
            </a:r>
            <a:r>
              <a:rPr lang="pl-PL" sz="1400" dirty="0"/>
              <a:t> sami wypracują sposób rozwiązania sytuacji kryzysowej i uwolnienia zakładników/zakładniczek; </a:t>
            </a:r>
            <a:endParaRPr lang="pl-PL" sz="1400">
              <a:ea typeface="Calibri"/>
              <a:cs typeface="Calibri"/>
            </a:endParaRPr>
          </a:p>
          <a:p>
            <a:pPr marL="114300" indent="171450">
              <a:buAutoNum type="arabicParenR"/>
            </a:pPr>
            <a:r>
              <a:rPr lang="pl-PL" sz="1400" dirty="0"/>
              <a:t>jeżeli operator szturmujący zacznie negocjować z zasłaniającym się „żywą tarczą” terrorystą, należy skoncentrować się! - być może padnie jakaś komenda (np. padnij!), należy ją natychmiast bezwzględnie wykonać; </a:t>
            </a:r>
            <a:endParaRPr lang="pl-PL" sz="1400">
              <a:ea typeface="Calibri"/>
              <a:cs typeface="Calibri"/>
            </a:endParaRPr>
          </a:p>
          <a:p>
            <a:pPr marL="114300" indent="171450">
              <a:buAutoNum type="arabicParenR"/>
            </a:pPr>
            <a:r>
              <a:rPr lang="pl-PL" sz="1400" dirty="0"/>
              <a:t>jeżeli zauważy się, że terrorysta skierował broń palną w kierunku operatorów szturmujących z zamiarem jej użycia, należy spróbować gwałtownie obniżyć swoją sylwetkę – antyterroryści mogą być zmuszeni do otwarcia ognia. </a:t>
            </a:r>
            <a:endParaRPr lang="pl-PL" sz="1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400" b="1" dirty="0"/>
              <a:t>2. W przypadku zwolnienia zakładnika/zakładniczki, należy starać się przekazać Policji jak najwięcej szczegółów na temat: </a:t>
            </a:r>
            <a:endParaRPr lang="pl-PL" sz="1400" b="1">
              <a:ea typeface="Calibri"/>
              <a:cs typeface="Calibri"/>
            </a:endParaRPr>
          </a:p>
          <a:p>
            <a:pPr marL="114300" indent="0">
              <a:buAutoNum type="arabicParenR"/>
            </a:pPr>
            <a:r>
              <a:rPr lang="pl-PL" sz="1400" dirty="0"/>
              <a:t>sprawców i ich wyposażenia; </a:t>
            </a:r>
            <a:endParaRPr lang="pl-PL" sz="1400">
              <a:ea typeface="Calibri"/>
              <a:cs typeface="Calibri"/>
            </a:endParaRPr>
          </a:p>
          <a:p>
            <a:pPr marL="114300" indent="0">
              <a:buAutoNum type="arabicParenR"/>
            </a:pPr>
            <a:r>
              <a:rPr lang="pl-PL" sz="1400" dirty="0"/>
              <a:t>obiektu oraz miejsca przetrzymywania zakładników/zakładniczek. </a:t>
            </a:r>
            <a:endParaRPr lang="pl-PL" sz="14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400" b="1" dirty="0"/>
              <a:t>3. Szczegóły dotyczące sprawców i otoczenia, o których mowa w ust. 2, mogą pomóc Służbom w uwolnieniu zakładników/zakładniczek oraz identyfikacji przestępców.</a:t>
            </a:r>
            <a:endParaRPr lang="pl-PL" sz="14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047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14E2EB-C833-4D65-8DAC-D84C0F0F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7" y="545224"/>
            <a:ext cx="4991099" cy="5431376"/>
          </a:xfrm>
        </p:spPr>
        <p:txBody>
          <a:bodyPr>
            <a:normAutofit/>
          </a:bodyPr>
          <a:lstStyle/>
          <a:p>
            <a:r>
              <a:rPr lang="pl-PL" b="1" dirty="0">
                <a:latin typeface="+mn-lt"/>
              </a:rPr>
              <a:t>9. Postępowanie w trakcie operacji </a:t>
            </a:r>
            <a:r>
              <a:rPr lang="pl-PL" b="1" err="1">
                <a:latin typeface="+mn-lt"/>
              </a:rPr>
              <a:t>kontrterrorystycznej</a:t>
            </a:r>
            <a:endParaRPr lang="pl-PL" b="1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908C3C-C933-44FB-8CD7-F3A0C789A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294" y="186637"/>
            <a:ext cx="6412006" cy="6417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600" b="1" dirty="0"/>
              <a:t>W trakcie operacji </a:t>
            </a:r>
            <a:r>
              <a:rPr lang="pl-PL" sz="1600" b="1" dirty="0" err="1"/>
              <a:t>kontrterrorystycznej</a:t>
            </a:r>
            <a:r>
              <a:rPr lang="pl-PL" sz="1600" b="1" dirty="0"/>
              <a:t> należy być przygotowanym na ostre traktowanie ze strony operatorów grupy </a:t>
            </a:r>
            <a:r>
              <a:rPr lang="pl-PL" sz="1600" b="1" dirty="0" err="1"/>
              <a:t>kontrterrorystycznej</a:t>
            </a:r>
            <a:r>
              <a:rPr lang="pl-PL" sz="1600" b="1" dirty="0"/>
              <a:t> – dopóki nie zostanie się zidentyfikowanym jako zakładnik/zakładniczka jest się potencjalnie traktowanym jako jeden z terrorystów, dlatego należy: </a:t>
            </a:r>
            <a:endParaRPr lang="pl-PL" sz="1600" b="1" dirty="0">
              <a:ea typeface="Calibri" panose="020F0502020204030204"/>
              <a:cs typeface="Calibri" panose="020F0502020204030204"/>
            </a:endParaRPr>
          </a:p>
          <a:p>
            <a:pPr indent="171450">
              <a:buAutoNum type="arabicParenR"/>
            </a:pPr>
            <a:r>
              <a:rPr lang="pl-PL" sz="1600" dirty="0"/>
              <a:t> starać się zachować spokój – akcja zawsze wywołuje zamieszanie, panikę i szok;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indent="171450">
              <a:buAutoNum type="arabicParenR"/>
            </a:pPr>
            <a:r>
              <a:rPr lang="pl-PL" sz="1600" dirty="0"/>
              <a:t> nie uciekać, spróbować znaleźć jakąś osłonę i położyć się na podłodze, trzymać ręce na głowie do końca operacji;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indent="171450">
              <a:buAutoNum type="arabicParenR"/>
            </a:pPr>
            <a:r>
              <a:rPr lang="pl-PL" sz="1600" dirty="0"/>
              <a:t> słuchać poleceń grupy </a:t>
            </a:r>
            <a:r>
              <a:rPr lang="pl-PL" sz="1600" dirty="0" err="1"/>
              <a:t>kontrterrorystycznej</a:t>
            </a:r>
            <a:r>
              <a:rPr lang="pl-PL" sz="1600" dirty="0"/>
              <a:t>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indent="171450">
              <a:buAutoNum type="arabicParenR"/>
            </a:pPr>
            <a:r>
              <a:rPr lang="pl-PL" sz="1600" dirty="0"/>
              <a:t> nie zadawać zbędnych pytań podczas akcji;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indent="171450">
              <a:buAutoNum type="arabicParenR"/>
            </a:pPr>
            <a:r>
              <a:rPr lang="pl-PL" sz="1600"/>
              <a:t>nie starać się pomagać operatorom grupy w czasie prowadzenia akcji; </a:t>
            </a:r>
            <a:endParaRPr lang="pl-PL" sz="1600">
              <a:ea typeface="Calibri" panose="020F0502020204030204"/>
              <a:cs typeface="Calibri" panose="020F0502020204030204"/>
            </a:endParaRPr>
          </a:p>
          <a:p>
            <a:pPr indent="171450">
              <a:buAutoNum type="arabicParenR"/>
            </a:pPr>
            <a:r>
              <a:rPr lang="pl-PL" sz="1600" dirty="0"/>
              <a:t> nie trzeć oczu w wypadku użycia gazów łzawiących, nie przełykać śliny;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indent="171450">
              <a:buAutoNum type="arabicParenR"/>
            </a:pPr>
            <a:r>
              <a:rPr lang="pl-PL" sz="1600" dirty="0"/>
              <a:t> w przypadku strzelaniny, w miarę możliwości położyć się na ziemi, nie opuszczać osłony;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indent="171450">
              <a:buAutoNum type="arabicParenR"/>
            </a:pPr>
            <a:r>
              <a:rPr lang="pl-PL" sz="1600" dirty="0"/>
              <a:t> nie uciekać z obiektu (zwłaszcza w kierunku operatorów grupy </a:t>
            </a:r>
            <a:r>
              <a:rPr lang="pl-PL" sz="1600" dirty="0" err="1"/>
              <a:t>kontrterrostycznej</a:t>
            </a:r>
            <a:r>
              <a:rPr lang="pl-PL" sz="1600" dirty="0"/>
              <a:t>), dopóki nie zostanie wydane polecenie wyjścia przez dowodzącego akcją – można zostać wziętym za terrorystę;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indent="171450">
              <a:buAutoNum type="arabicParenR"/>
            </a:pPr>
            <a:r>
              <a:rPr lang="pl-PL" sz="1600" dirty="0"/>
              <a:t> w chwili uwolnienia wychodzić jak najszybciej, nie zatrzymywać się w celu zabrania rzeczy osobistych, bezwzględnie stosować się do poleceń operatorów grupy.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7437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60A65E-5D89-4118-B396-83C8F0E2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2" y="713312"/>
            <a:ext cx="4397188" cy="5431376"/>
          </a:xfrm>
        </p:spPr>
        <p:txBody>
          <a:bodyPr>
            <a:normAutofit/>
          </a:bodyPr>
          <a:lstStyle/>
          <a:p>
            <a:r>
              <a:rPr lang="pl-PL" b="1" dirty="0">
                <a:latin typeface="+mn-lt"/>
              </a:rPr>
              <a:t>10. Postępowanie w przypadku żądania wydania substancji odurzającej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3C6A85-C168-4E86-8EA8-F1278187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499" y="108196"/>
            <a:ext cx="6703359" cy="66304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l-PL" sz="1200" b="1" dirty="0"/>
              <a:t>Osoby uzależnione od narkotyków, będąc na tzw. „głodzie”, mogą próbować dostać się do pomieszczeń, w których przechowywane są lub wykorzystywane chemikalia (laboratoria, magazynki z chemikaliami), uważane przez osoby uzależnione za substancje odurzające, oraz mogą próbować wymóc na pracownikach Uczelni wydanie tzw. „działki”. W przypadku żądania wydania substancji odurzającej należy:</a:t>
            </a:r>
            <a:r>
              <a:rPr lang="pl-PL" sz="1200" dirty="0"/>
              <a:t> </a:t>
            </a:r>
            <a:endParaRPr lang="pl-PL" sz="1200">
              <a:ea typeface="Calibri"/>
              <a:cs typeface="Calibri"/>
            </a:endParaRPr>
          </a:p>
          <a:p>
            <a:pPr marL="171450" indent="-171450">
              <a:buAutoNum type="arabicParenR"/>
            </a:pPr>
            <a:r>
              <a:rPr lang="pl-PL" sz="1200" dirty="0"/>
              <a:t>starać się zachować spokój; </a:t>
            </a:r>
            <a:endParaRPr lang="pl-PL" sz="1200">
              <a:ea typeface="Calibri"/>
              <a:cs typeface="Calibri"/>
            </a:endParaRPr>
          </a:p>
          <a:p>
            <a:pPr marL="171450" indent="-171450">
              <a:buAutoNum type="arabicParenR"/>
            </a:pPr>
            <a:r>
              <a:rPr lang="pl-PL" sz="1200" dirty="0"/>
              <a:t>nie zbliżać się do osoby żądającej wydania substancji, postarać się odgrodzić od niej jakąś przeszkodą (np. stół, krzesło itp.), za wszelką cenę unikać bliskiego kontaktu z napastnikiem – może posiadać przy sobie niebezpieczne narzędzie; </a:t>
            </a:r>
            <a:endParaRPr lang="pl-PL" sz="1200">
              <a:ea typeface="Calibri"/>
              <a:cs typeface="Calibri"/>
            </a:endParaRPr>
          </a:p>
          <a:p>
            <a:pPr marL="171450" indent="-171450">
              <a:buAutoNum type="arabicParenR"/>
            </a:pPr>
            <a:r>
              <a:rPr lang="pl-PL" sz="1200" dirty="0"/>
              <a:t>unikać </a:t>
            </a:r>
            <a:r>
              <a:rPr lang="pl-PL" sz="1200" err="1"/>
              <a:t>zachowań</a:t>
            </a:r>
            <a:r>
              <a:rPr lang="pl-PL" sz="1200" dirty="0"/>
              <a:t>, które mogłyby wywołać negatywną reakcję napastnika; </a:t>
            </a:r>
            <a:endParaRPr lang="pl-PL" sz="1200">
              <a:ea typeface="Calibri"/>
              <a:cs typeface="Calibri"/>
            </a:endParaRPr>
          </a:p>
          <a:p>
            <a:pPr marL="171450" indent="-171450">
              <a:buAutoNum type="arabicParenR"/>
            </a:pPr>
            <a:r>
              <a:rPr lang="pl-PL" sz="1200" dirty="0"/>
              <a:t>zwłaszcza w przypadku przebywania w pomieszczeniu jedynie z napastnikiem - spróbować uciec, spłoszyć napastnika lub wezwać pomoc, np.: </a:t>
            </a:r>
            <a:endParaRPr lang="pl-PL" sz="1200">
              <a:ea typeface="Calibri"/>
              <a:cs typeface="Calibri"/>
            </a:endParaRPr>
          </a:p>
          <a:p>
            <a:pPr marL="171450" indent="0">
              <a:buNone/>
            </a:pPr>
            <a:r>
              <a:rPr lang="pl-PL" sz="1200" dirty="0"/>
              <a:t>a) poprzez zwrócenie uwagi otoczenia hałasem, np.: zrzucić coś „niechcący” lub krzyknąć, </a:t>
            </a:r>
            <a:endParaRPr lang="pl-PL" sz="1200" dirty="0">
              <a:ea typeface="Calibri"/>
              <a:cs typeface="Calibri"/>
            </a:endParaRPr>
          </a:p>
          <a:p>
            <a:pPr marL="171450" indent="0">
              <a:buNone/>
            </a:pPr>
            <a:r>
              <a:rPr lang="pl-PL" sz="1200" dirty="0"/>
              <a:t>b) udać, że musi się pójść i poszukać żądanej rzeczy, postarać się opuścić pomieszczenie, </a:t>
            </a:r>
            <a:endParaRPr lang="pl-PL" sz="1200" dirty="0">
              <a:ea typeface="Calibri"/>
              <a:cs typeface="Calibri"/>
            </a:endParaRPr>
          </a:p>
          <a:p>
            <a:pPr marL="171450" indent="171450">
              <a:buAutoNum type="alphaLcParenR"/>
            </a:pPr>
            <a:r>
              <a:rPr lang="pl-PL" sz="1200" dirty="0"/>
              <a:t>spróbować zbyć napastnika, oddając substancję, która według niego może uchodzić za narkotyk, </a:t>
            </a:r>
            <a:endParaRPr lang="pl-PL" sz="1200">
              <a:ea typeface="Calibri"/>
              <a:cs typeface="Calibri"/>
            </a:endParaRPr>
          </a:p>
          <a:p>
            <a:pPr marL="171450" indent="0">
              <a:buNone/>
            </a:pPr>
            <a:r>
              <a:rPr lang="pl-PL" sz="1200" dirty="0"/>
              <a:t>c) w sytuacji eskalującej w kierunku użycia przemocy, uciekać i samodzielnie spróbować wezwać Policję, dzwoniąc pod numer alarmowy 112 (sytuacja zagrażająca życiu), </a:t>
            </a:r>
            <a:endParaRPr lang="pl-PL" sz="1200">
              <a:ea typeface="Calibri"/>
              <a:cs typeface="Calibri"/>
            </a:endParaRPr>
          </a:p>
          <a:p>
            <a:pPr marL="171450" indent="0">
              <a:buNone/>
            </a:pPr>
            <a:r>
              <a:rPr lang="pl-PL" sz="1200" dirty="0"/>
              <a:t>d) niezależnie od rozwoju sytuacji, dbać o swoje bezpieczeństwo – nie próbować zatrzymać napastnika!!!; </a:t>
            </a:r>
            <a:endParaRPr lang="pl-PL" sz="1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200" dirty="0"/>
              <a:t>5) natychmiast po zerwaniu kontaktu z napastnikiem, ostrzec inne osoby przebywające w pobliżu oraz powiadomić pracownika Służby Ochrony; </a:t>
            </a:r>
            <a:endParaRPr lang="pl-PL" sz="12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1200" dirty="0"/>
              <a:t>6) dodatkowo powiadomić: </a:t>
            </a:r>
            <a:endParaRPr lang="pl-PL" sz="1200">
              <a:ea typeface="Calibri"/>
              <a:cs typeface="Calibri"/>
            </a:endParaRPr>
          </a:p>
          <a:p>
            <a:pPr marL="171450" indent="285750">
              <a:buAutoNum type="alphaLcParenR"/>
            </a:pPr>
            <a:r>
              <a:rPr lang="pl-PL" sz="1200" dirty="0"/>
              <a:t>Dyżurnego Punktu Kontaktowego, dzwoniąc pod numer telefonu: 601 194 640, podając informacje zgodnie ze schematem wskazanym w Rozdziale I w tytule „8. Telefon Alarmowy 112 i telefon Punktu Kontaktowego Uniwersytetu Medycznego w Lublinie 601 194 640”, </a:t>
            </a:r>
            <a:endParaRPr lang="pl-PL" sz="1200">
              <a:ea typeface="Calibri"/>
              <a:cs typeface="Calibri"/>
            </a:endParaRPr>
          </a:p>
          <a:p>
            <a:pPr marL="171450" indent="285750">
              <a:buAutoNum type="alphaLcParenR"/>
            </a:pPr>
            <a:r>
              <a:rPr lang="pl-PL" sz="1200"/>
              <a:t> bezpośredniego przełożonego, </a:t>
            </a:r>
            <a:endParaRPr lang="pl-PL" sz="1200">
              <a:ea typeface="Calibri"/>
              <a:cs typeface="Calibri"/>
            </a:endParaRPr>
          </a:p>
          <a:p>
            <a:pPr marL="171450" indent="285750">
              <a:buAutoNum type="alphaLcParenR"/>
            </a:pPr>
            <a:r>
              <a:rPr lang="pl-PL" sz="1200" dirty="0"/>
              <a:t> Kierownika obiektu.</a:t>
            </a:r>
            <a:endParaRPr lang="pl-PL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692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5A9E3-FF9B-40D4-A5F7-D4EC9C05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15"/>
            <a:ext cx="10515600" cy="999241"/>
          </a:xfrm>
        </p:spPr>
        <p:txBody>
          <a:bodyPr/>
          <a:lstStyle/>
          <a:p>
            <a:r>
              <a:rPr lang="pl-PL" b="1" dirty="0"/>
              <a:t>Rozpoznawanie zagrożeń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40DBCB-7F39-45DD-8D7D-ED32C8FC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6" y="970961"/>
            <a:ext cx="11651530" cy="58116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FF0000"/>
                </a:solidFill>
              </a:rPr>
              <a:t>W swoim najbliższym otoczeniu należy szczególnie zwracać uwagę na: </a:t>
            </a:r>
          </a:p>
          <a:p>
            <a:pPr>
              <a:buAutoNum type="arabicParenR"/>
            </a:pPr>
            <a:r>
              <a:rPr lang="pl-PL" sz="1800" dirty="0"/>
              <a:t>przedmioty nieznanego pochodzenia - takie jak torby, pakunki, siatki, pozostawione bez opieki w miejscach ogólnie dostępnych w Uczelni; </a:t>
            </a:r>
            <a:endParaRPr lang="pl-PL" sz="1800" dirty="0">
              <a:ea typeface="Calibri" panose="020F0502020204030204"/>
              <a:cs typeface="Calibri" panose="020F0502020204030204"/>
            </a:endParaRPr>
          </a:p>
          <a:p>
            <a:pPr>
              <a:buAutoNum type="arabicParenR"/>
            </a:pPr>
            <a:r>
              <a:rPr lang="pl-PL" sz="1800" dirty="0"/>
              <a:t>podejrzane przesyłki (np.: brak danych nadawcy, nadawca fikcyjny, bądź od nadawcy z miejsca, z którego nie spodziewamy się korespondencji); </a:t>
            </a:r>
            <a:endParaRPr lang="pl-PL" sz="1800" dirty="0">
              <a:ea typeface="Calibri" panose="020F0502020204030204"/>
              <a:cs typeface="Calibri" panose="020F0502020204030204"/>
            </a:endParaRPr>
          </a:p>
          <a:p>
            <a:pPr>
              <a:buAutoNum type="arabicParenR"/>
            </a:pPr>
            <a:r>
              <a:rPr lang="pl-PL" sz="1800" dirty="0"/>
              <a:t>nagłe i nietypowe odgłosy w bliskim otoczeniu (np.: huk przypominający wystrzał, podniesione głosy, świadczące o nerwowym zachowaniu, nietypowy ruch, odgłosy osób poruszających się biegiem po korytarzach); </a:t>
            </a:r>
            <a:endParaRPr lang="pl-PL" sz="1800" dirty="0">
              <a:ea typeface="Calibri" panose="020F0502020204030204"/>
              <a:cs typeface="Calibri" panose="020F0502020204030204"/>
            </a:endParaRPr>
          </a:p>
          <a:p>
            <a:pPr>
              <a:buAutoNum type="arabicParenR"/>
            </a:pPr>
            <a:r>
              <a:rPr lang="pl-PL" sz="1800" dirty="0"/>
              <a:t>nietypowe zachowania osób postronnych lub osób należących do Społeczności Akademickiej (np.: studentów, współpracowników), polegające na: </a:t>
            </a:r>
            <a:endParaRPr lang="pl-PL" sz="1800" dirty="0">
              <a:ea typeface="Calibri" panose="020F0502020204030204"/>
              <a:cs typeface="Calibri" panose="020F0502020204030204"/>
            </a:endParaRPr>
          </a:p>
          <a:p>
            <a:pPr marL="685800" indent="-171450">
              <a:buAutoNum type="alphaLcParenR"/>
            </a:pPr>
            <a:r>
              <a:rPr lang="pl-PL" sz="1500" dirty="0"/>
              <a:t>próbie dotarcia do dokumentacji Służby Ochrony lub wiedzy związanej z jej organizacją na terenie obiektów, </a:t>
            </a:r>
            <a:endParaRPr lang="pl-PL" sz="1500" dirty="0">
              <a:ea typeface="Calibri" panose="020F0502020204030204"/>
              <a:cs typeface="Calibri" panose="020F0502020204030204"/>
            </a:endParaRPr>
          </a:p>
          <a:p>
            <a:pPr marL="685800" indent="-171450">
              <a:buAutoNum type="alphaLcParenR"/>
            </a:pPr>
            <a:r>
              <a:rPr lang="pl-PL" sz="1500" dirty="0"/>
              <a:t>próbie pozyskania materiałów, które mogą być wykorzystane w przygotowywaniu działań terrorystycznych (półprodukty do produkcji materiałów wybuchowych, trucizn itp.),</a:t>
            </a:r>
            <a:endParaRPr lang="pl-PL" sz="1500" dirty="0">
              <a:ea typeface="Calibri" panose="020F0502020204030204"/>
              <a:cs typeface="Calibri" panose="020F0502020204030204"/>
            </a:endParaRPr>
          </a:p>
          <a:p>
            <a:pPr marL="685800" indent="-171450">
              <a:buAutoNum type="alphaLcParenR"/>
            </a:pPr>
            <a:r>
              <a:rPr lang="pl-PL" sz="1500" dirty="0"/>
              <a:t>fotografowaniu lub filmowaniu miejsc w obiektach Uczelni, w których przechowuje się np.: odczynniki chemiczne, trucizny, narkotyki; wyjść ewakuacyjnych z obiektu, </a:t>
            </a:r>
            <a:endParaRPr lang="pl-PL" sz="1500" dirty="0">
              <a:ea typeface="Calibri" panose="020F0502020204030204"/>
              <a:cs typeface="Calibri" panose="020F0502020204030204"/>
            </a:endParaRPr>
          </a:p>
          <a:p>
            <a:pPr marL="685800" indent="-171450">
              <a:buAutoNum type="alphaLcParenR"/>
            </a:pPr>
            <a:r>
              <a:rPr lang="pl-PL" sz="1500" dirty="0"/>
              <a:t>nagłej zmianie sposobu zachowania i stylu życia, w szczególności np. wypowiedzi, które mogą świadczyć o przyjęciu przez te osoby radykalnych poglądów, </a:t>
            </a:r>
            <a:endParaRPr lang="pl-PL" sz="1500" dirty="0">
              <a:ea typeface="Calibri" panose="020F0502020204030204"/>
              <a:cs typeface="Calibri" panose="020F0502020204030204"/>
            </a:endParaRPr>
          </a:p>
          <a:p>
            <a:pPr marL="685800" indent="-171450">
              <a:buAutoNum type="alphaLcParenR"/>
            </a:pPr>
            <a:r>
              <a:rPr lang="pl-PL" sz="1500" dirty="0"/>
              <a:t>niemożności wyjaśnienia w jasny i sensowny sposób powodu swojej obecności na terenie Uczelni; </a:t>
            </a:r>
            <a:endParaRPr lang="pl-PL" sz="1500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pl-PL" sz="1800" dirty="0"/>
              <a:t>5) samochody, a zwłaszcza furgonetki pozostawione poza wyznaczonymi miejscami np. w bliskim sąsiedztwie miejsc organizowania imprez masowych, zawodów sportowych lub zgromadzeń. </a:t>
            </a:r>
            <a:br>
              <a:rPr lang="pl-PL" sz="1800" dirty="0"/>
            </a:br>
            <a:endParaRPr lang="pl-PL" sz="1800" b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pl-PL" sz="1800" b="1" dirty="0">
                <a:solidFill>
                  <a:srgbClr val="FF0000"/>
                </a:solidFill>
              </a:rPr>
              <a:t>W razie zaobserwowania niepokojących oznak, należy zgłosić swoje spostrzeżenia do Punktu Kontaktowego lub do Kierownika obiektu. </a:t>
            </a:r>
            <a:endParaRPr lang="pl-PL" sz="1800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8550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Ustawa medialna przyjęta przez Sejm. Demonstracje w całej Polsce -  PolsatNews.pl">
            <a:extLst>
              <a:ext uri="{FF2B5EF4-FFF2-40B4-BE49-F238E27FC236}">
                <a16:creationId xmlns:a16="http://schemas.microsoft.com/office/drawing/2014/main" id="{39D33B69-C691-0166-A77E-FF0A8025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091" b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971CCA-E21E-43F7-B211-AAC99C05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2" y="365125"/>
            <a:ext cx="4273463" cy="5814055"/>
          </a:xfrm>
        </p:spPr>
        <p:txBody>
          <a:bodyPr>
            <a:normAutofit/>
          </a:bodyPr>
          <a:lstStyle/>
          <a:p>
            <a:r>
              <a:rPr lang="pl-PL" sz="4100" b="1">
                <a:latin typeface="+mn-lt"/>
              </a:rPr>
              <a:t>11. Postępowanie w przypadku demonstracji, pikiet, zbiorowych protestów na terenie Uczelni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70A8DB-364C-4D00-968A-18B023B2E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488" y="-1086"/>
            <a:ext cx="7843380" cy="68669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1450" indent="0">
              <a:spcBef>
                <a:spcPts val="800"/>
              </a:spcBef>
              <a:buAutoNum type="arabicPeriod"/>
            </a:pPr>
            <a:r>
              <a:rPr lang="pl-PL" sz="1100" dirty="0"/>
              <a:t>W przypadku demonstracji, pikiet, zbiorowych protestów na terenie Uczelni należy: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nie wchodzić w interakcje z protestującymi,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nie podejmować próby bycia negocjatorem (pozostawić to osobom uprawnionym), chyba że do takiej roli zmuszą nas okoliczności ponieważ można zostać uznanym za stronę konfliktu, a w rezultacie doprowadzić do wzrostu napięcia, czego konsekwencją mogą być przemoc, rozruchy. </a:t>
            </a:r>
            <a:endParaRPr lang="pl-PL" sz="1100">
              <a:ea typeface="Calibri"/>
              <a:cs typeface="Calibri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pl-PL" sz="1100" dirty="0"/>
              <a:t>2. W celu określenia poziomu swojego bezpieczeństwa w przypadku demonstracji, pikiet, zbiorowych protestów na terenie Uczelni należy wziąć pod uwagę następujące czynniki, m.in.: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czy pomieszczenie, w którym szuka się schronienia, posiada solidne drzwi i zamknięcie (np. wzmocnione drzwi przeciwwłamaniowe);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czy istnieje możliwość wydostania się z pomieszczenia wyjściem alternatywnym (np. przez drzwi ewakuacyjne, okna – w zależności od piętra);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czy w pomieszczeniu znajdują się substancje chemiczne lub przedmioty, urządzenia, które mogą zagrażać osobom w nim przebywającym (np. w przypadku wybuchu pożaru). </a:t>
            </a:r>
            <a:endParaRPr lang="pl-PL" sz="1100">
              <a:ea typeface="Calibri"/>
              <a:cs typeface="Calibri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pl-PL" sz="1100" dirty="0"/>
              <a:t>3. W przypadku niskiego poczucia bezpieczeństwa w pomieszczeniu należy: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jeśli jest możliwość, wyjść i wychodząc zamknąć pomieszczenie lub pomieszczenia, powiadomić o tym fakcie pracownika Służby Ochrony, lub współpracowników, przełożonych;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oddalić się od miejsca zagrożenia;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jeśli to konieczne, po opuszczeniu budynku szukać ochrony u Służb;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w razie ogłoszenia ewakuacji, postępować jak w Rozdziale I w tytule „10. Ewakuacja”. </a:t>
            </a:r>
            <a:endParaRPr lang="pl-PL" sz="1100">
              <a:ea typeface="Calibri"/>
              <a:cs typeface="Calibri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pl-PL" sz="1100" dirty="0"/>
              <a:t>4. W przypadku braku możliwości bezpiecznego opuszczenia pomieszczenia/budynku należy: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zamknąć się w pomieszczeniu/budynku;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 nie odpowiadać na wezwania demonstrantów;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 spróbować skontaktować się z przełożonym, współpracownikami, pracownikami Służby Ochrony, Policją lub z kimkolwiek, do kogo ma się zaufanie i poprosić o pomoc;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 w miarę możliwości włączyć radio lub telewizor, najlepiej na lokalną stację, ustawiając głośność na najniższy słyszalny poziom;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5zachować ostrożność w stosunku do informacji pojawiających się w Internecie;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 oczekiwać sygnału do ewakuacji lub czekać na przybycie pomocy; </a:t>
            </a:r>
            <a:endParaRPr lang="pl-PL" sz="1100">
              <a:ea typeface="Calibri"/>
              <a:cs typeface="Calibri"/>
            </a:endParaRPr>
          </a:p>
          <a:p>
            <a:pPr marL="514350" indent="0">
              <a:spcBef>
                <a:spcPts val="800"/>
              </a:spcBef>
              <a:buAutoNum type="arabicParenR"/>
            </a:pPr>
            <a:r>
              <a:rPr lang="pl-PL" sz="1100" dirty="0"/>
              <a:t> w przypadku wtargnięcia agresywnych uczestników demonstracji, postępować zgodnie ze wskazówkami zawartymi w tytule „7. Postępowanie w przypadku wystąpienia sytuacji </a:t>
            </a:r>
            <a:r>
              <a:rPr lang="pl-PL" sz="1100" err="1"/>
              <a:t>zakładniczej</a:t>
            </a:r>
            <a:r>
              <a:rPr lang="pl-PL" sz="1100" dirty="0"/>
              <a:t>”.</a:t>
            </a:r>
            <a:endParaRPr lang="pl-PL" sz="11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19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814502-6974-4A0A-AE6E-E3EF2FC1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24" y="713312"/>
            <a:ext cx="4374776" cy="5431376"/>
          </a:xfrm>
        </p:spPr>
        <p:txBody>
          <a:bodyPr>
            <a:normAutofit/>
          </a:bodyPr>
          <a:lstStyle/>
          <a:p>
            <a:r>
              <a:rPr lang="pl-PL" b="1" dirty="0">
                <a:latin typeface="+mn-lt"/>
              </a:rPr>
              <a:t>12. Postępowanie w przypadku wystąpienia skażenia biologicznego, chemicznego i radiologicznego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197509-8A5F-433E-93FC-AB055B86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205" y="-3862"/>
            <a:ext cx="6692153" cy="6697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114300">
              <a:buNone/>
            </a:pPr>
            <a:r>
              <a:rPr lang="pl-PL" sz="1200" b="1" dirty="0"/>
              <a:t>1.W przypadku przebywania w budynku i wystąpienia skażenia biologicznego, chemicznego i radiologicznego na zewnątrz należy: </a:t>
            </a:r>
            <a:endParaRPr lang="pl-PL" sz="1200" b="1" dirty="0">
              <a:ea typeface="Calibri" panose="020F0502020204030204"/>
              <a:cs typeface="Calibri" panose="020F0502020204030204"/>
            </a:endParaRPr>
          </a:p>
          <a:p>
            <a:pPr marL="171450" indent="171450">
              <a:buAutoNum type="arabicParenR"/>
            </a:pPr>
            <a:r>
              <a:rPr lang="pl-PL" sz="1200" dirty="0"/>
              <a:t>pozostać w budynku; </a:t>
            </a:r>
            <a:endParaRPr lang="pl-PL" sz="1200" dirty="0">
              <a:ea typeface="Calibri" panose="020F0502020204030204"/>
              <a:cs typeface="Calibri" panose="020F0502020204030204"/>
            </a:endParaRPr>
          </a:p>
          <a:p>
            <a:pPr marL="171450" indent="171450">
              <a:buAutoNum type="arabicParenR"/>
            </a:pPr>
            <a:r>
              <a:rPr lang="pl-PL" sz="1200" dirty="0"/>
              <a:t> wpuścić do budynku zagrożonych skażeniem przechodniów (ewakuacja do wewnątrz); </a:t>
            </a:r>
            <a:endParaRPr lang="pl-PL" sz="1200" dirty="0">
              <a:ea typeface="Calibri" panose="020F0502020204030204"/>
              <a:cs typeface="Calibri" panose="020F0502020204030204"/>
            </a:endParaRPr>
          </a:p>
          <a:p>
            <a:pPr marL="171450" indent="171450">
              <a:buAutoNum type="arabicParenR"/>
            </a:pPr>
            <a:r>
              <a:rPr lang="pl-PL" sz="1200" dirty="0"/>
              <a:t> zamknąć i uszczelnić drzwi i okna (np. mokrymi szmatami); </a:t>
            </a:r>
            <a:endParaRPr lang="pl-PL" sz="1200" dirty="0">
              <a:ea typeface="Calibri" panose="020F0502020204030204"/>
              <a:cs typeface="Calibri" panose="020F0502020204030204"/>
            </a:endParaRPr>
          </a:p>
          <a:p>
            <a:pPr marL="171450" indent="171450">
              <a:buAutoNum type="arabicParenR"/>
            </a:pPr>
            <a:r>
              <a:rPr lang="pl-PL" sz="1200" dirty="0"/>
              <a:t> poinformować o zagrożeniu pozostałe osoby przebywające w budynku; </a:t>
            </a:r>
            <a:endParaRPr lang="pl-PL" sz="1200" dirty="0">
              <a:ea typeface="Calibri" panose="020F0502020204030204"/>
              <a:cs typeface="Calibri" panose="020F0502020204030204"/>
            </a:endParaRPr>
          </a:p>
          <a:p>
            <a:pPr marL="171450" indent="171450">
              <a:buAutoNum type="arabicParenR"/>
            </a:pPr>
            <a:r>
              <a:rPr lang="pl-PL" sz="1200" dirty="0"/>
              <a:t> wyłączyć klimatyzację, wentylatory, nawiewy; </a:t>
            </a:r>
            <a:endParaRPr lang="pl-PL" sz="1200" dirty="0">
              <a:ea typeface="Calibri" panose="020F0502020204030204"/>
              <a:cs typeface="Calibri" panose="020F0502020204030204"/>
            </a:endParaRPr>
          </a:p>
          <a:p>
            <a:pPr marL="171450" indent="171450">
              <a:buAutoNum type="arabicParenR"/>
            </a:pPr>
            <a:r>
              <a:rPr lang="pl-PL" sz="1200" dirty="0"/>
              <a:t> włączyć radio lub telewizor najlepiej na lokalną stację, oczekując na zalecenia dotyczące dalszego postępowania. </a:t>
            </a:r>
            <a:endParaRPr lang="pl-PL" sz="12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pl-PL" sz="1200" b="1" dirty="0"/>
              <a:t>2. W przypadku przebywania w pomieszczeniu i wystąpienia skażenia biologicznego, chemicznego i radiologicznego we wewnątrz pomieszczenia (np. aerozolami) należy: </a:t>
            </a:r>
            <a:endParaRPr lang="pl-PL" sz="1200" b="1">
              <a:ea typeface="Calibri"/>
              <a:cs typeface="Calibri"/>
            </a:endParaRPr>
          </a:p>
          <a:p>
            <a:pPr marL="171450" indent="57150">
              <a:buAutoNum type="arabicParenR"/>
            </a:pPr>
            <a:r>
              <a:rPr lang="pl-PL" sz="1200" dirty="0"/>
              <a:t>chronić drogi oddechowe – zasłonić nos i usta (np. chusteczką);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171450" indent="57150">
              <a:buAutoNum type="arabicParenR"/>
            </a:pPr>
            <a:r>
              <a:rPr lang="pl-PL" sz="1200" dirty="0"/>
              <a:t>natychmiast: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0" indent="342900">
              <a:buNone/>
            </a:pPr>
            <a:r>
              <a:rPr lang="pl-PL" sz="1200" dirty="0"/>
              <a:t>a) opuścić pomieszczenie zamykając je,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0" indent="342900">
              <a:buNone/>
            </a:pPr>
            <a:r>
              <a:rPr lang="pl-PL" sz="1200" dirty="0"/>
              <a:t>b) powiadomić przełożonego, współpracowników, Kierownika obiektu, o zaistniałym niebezpieczeństwie,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0" indent="342900">
              <a:buNone/>
            </a:pPr>
            <a:r>
              <a:rPr lang="pl-PL" sz="1200" dirty="0"/>
              <a:t>c) wyłączyć klimatyzację, wentylatory i nawiewy w pomieszczeniu, a najlepiej w całym budynku,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0" indent="342900">
              <a:buNone/>
            </a:pPr>
            <a:r>
              <a:rPr lang="pl-PL" sz="1200" dirty="0"/>
              <a:t>d) zabezpieczyć pomieszczenia przed dostępem osób (np. stosując oznaczenia ostrzegawcze);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0" indent="228600">
              <a:buNone/>
            </a:pPr>
            <a:r>
              <a:rPr lang="pl-PL" sz="1200" dirty="0"/>
              <a:t>3) nie jeść, nie pić, nie palić papierosów;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0" indent="228600">
              <a:buNone/>
            </a:pPr>
            <a:r>
              <a:rPr lang="pl-PL" sz="1200" dirty="0"/>
              <a:t>4) obserwować stan samopoczucia swojego i osób narażonych na działanie szkodliwych substancji;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0" indent="228600">
              <a:buNone/>
            </a:pPr>
            <a:r>
              <a:rPr lang="pl-PL" sz="1200" dirty="0"/>
              <a:t>5) w razie ogłoszenia ewakuacji postępować jak w Rozdziale I w tytule „10. Ewakuacja”; </a:t>
            </a:r>
            <a:endParaRPr lang="pl-PL" sz="1200">
              <a:ea typeface="Calibri" panose="020F0502020204030204"/>
              <a:cs typeface="Calibri" panose="020F0502020204030204"/>
            </a:endParaRPr>
          </a:p>
          <a:p>
            <a:pPr marL="0" indent="228600">
              <a:buNone/>
            </a:pPr>
            <a:r>
              <a:rPr lang="pl-PL" sz="1200" dirty="0"/>
              <a:t>6) w bezpiecznym miejscu oczekiwać na polecenia przełożonego lub dowodzącego ewentualną akcją ratowniczą (w przypadku przybycia wyspecjalizowanych Służb).</a:t>
            </a:r>
            <a:endParaRPr lang="pl-PL" sz="1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1045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B82028-B5A8-D5D8-61FC-FCC5F0ED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6" y="219448"/>
            <a:ext cx="3950565" cy="985577"/>
          </a:xfrm>
        </p:spPr>
        <p:txBody>
          <a:bodyPr>
            <a:normAutofit/>
          </a:bodyPr>
          <a:lstStyle/>
          <a:p>
            <a:r>
              <a:rPr lang="pl-PL" b="1">
                <a:ea typeface="Calibri Light"/>
                <a:cs typeface="Calibri Light"/>
              </a:rPr>
              <a:t>Dezinformacja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E32A54-1403-494B-993A-E860E877F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43" y="1193913"/>
            <a:ext cx="5104771" cy="56666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1600" dirty="0">
                <a:latin typeface="Calibri Light"/>
                <a:ea typeface="Calibri" panose="020F0502020204030204"/>
                <a:cs typeface="Calibri" panose="020F0502020204030204"/>
              </a:rPr>
              <a:t>W mediach, mediach społecznościowych i komunikatorach coraz częściej pojawiają się fałszywe informacje, które mają wprowadzić Cię w błąd i wpłynąć na Twoją ocenę sytuacji, wydarzeń, zjawisk lub osób.</a:t>
            </a:r>
            <a:endParaRPr lang="pl-PL" sz="1600">
              <a:latin typeface="Calibri Light"/>
              <a:ea typeface="Calibri Light"/>
              <a:cs typeface="Calibri Light"/>
            </a:endParaRPr>
          </a:p>
          <a:p>
            <a:pPr marL="0" indent="0" algn="ctr">
              <a:buNone/>
            </a:pPr>
            <a:r>
              <a:rPr lang="pl-PL" sz="1600" b="1" dirty="0">
                <a:solidFill>
                  <a:srgbClr val="FF0000"/>
                </a:solidFill>
                <a:latin typeface="Calibri Light"/>
                <a:ea typeface="Calibri"/>
                <a:cs typeface="Calibri"/>
              </a:rPr>
              <a:t>Pamiętaj, że informacja może być bronią a Ty jej celem!</a:t>
            </a:r>
            <a:endParaRPr lang="pl-PL" sz="1600">
              <a:solidFill>
                <a:srgbClr val="FF0000"/>
              </a:solidFill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pl-PL" sz="1600" b="1" dirty="0">
                <a:latin typeface="Calibri Light"/>
                <a:ea typeface="Calibri"/>
                <a:cs typeface="Calibri"/>
              </a:rPr>
              <a:t>Najlepszą ochroną przed fałszywymi informacjami i propagandą jest nieuleganie emocjom i weryfikowanie wiadomości.</a:t>
            </a:r>
            <a:endParaRPr lang="pl-PL" sz="1600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pl-PL" sz="1600" dirty="0">
                <a:latin typeface="Calibri Light"/>
                <a:ea typeface="Calibri"/>
                <a:cs typeface="Calibri"/>
              </a:rPr>
              <a:t>Zanim uznasz informację za wiarygodną, zadaj sobie kilka pytań:</a:t>
            </a:r>
            <a:endParaRPr lang="pl-PL" sz="1600">
              <a:latin typeface="Calibri Light"/>
              <a:ea typeface="Calibri Light"/>
              <a:cs typeface="Calibri Light"/>
            </a:endParaRPr>
          </a:p>
          <a:p>
            <a:r>
              <a:rPr lang="pl-PL" sz="1600" dirty="0">
                <a:latin typeface="Calibri Light"/>
                <a:ea typeface="Calibri"/>
                <a:cs typeface="Calibri"/>
              </a:rPr>
              <a:t>Czy autor wypowiedzi (źródło informacji) jest znane?</a:t>
            </a:r>
            <a:endParaRPr lang="pl-PL" sz="1600">
              <a:latin typeface="Calibri Light"/>
              <a:ea typeface="Calibri Light"/>
              <a:cs typeface="Calibri Light"/>
            </a:endParaRPr>
          </a:p>
          <a:p>
            <a:r>
              <a:rPr lang="pl-PL" sz="1600">
                <a:latin typeface="Calibri Light"/>
                <a:ea typeface="Calibri"/>
                <a:cs typeface="Calibri"/>
              </a:rPr>
              <a:t>Czy informacja może mieć wpływ na Twoje decyzje?</a:t>
            </a:r>
            <a:endParaRPr lang="pl-PL" sz="1600">
              <a:latin typeface="Calibri Light"/>
              <a:ea typeface="Calibri Light"/>
              <a:cs typeface="Calibri Light"/>
            </a:endParaRPr>
          </a:p>
          <a:p>
            <a:r>
              <a:rPr lang="pl-PL" sz="1600">
                <a:latin typeface="Calibri Light"/>
                <a:ea typeface="Calibri"/>
                <a:cs typeface="Calibri"/>
              </a:rPr>
              <a:t>Czy źródło informacji jest rzetelne i występuje co najmniej w </a:t>
            </a:r>
            <a:r>
              <a:rPr lang="pl-PL" sz="1600" dirty="0">
                <a:latin typeface="Calibri Light"/>
                <a:ea typeface="Calibri"/>
                <a:cs typeface="Calibri"/>
              </a:rPr>
              <a:t>dwóch niezależnych od siebie i wiarygodnych źródłach?</a:t>
            </a:r>
            <a:endParaRPr lang="pl-PL" sz="1600">
              <a:latin typeface="Calibri Light"/>
              <a:ea typeface="Calibri Light"/>
              <a:cs typeface="Calibri Light"/>
            </a:endParaRPr>
          </a:p>
          <a:p>
            <a:r>
              <a:rPr lang="pl-PL" sz="1600" dirty="0">
                <a:latin typeface="Calibri Light"/>
                <a:ea typeface="Calibri"/>
                <a:cs typeface="Calibri"/>
              </a:rPr>
              <a:t>Czy informacja jest dostępna w ogólnopolskich mediach?</a:t>
            </a:r>
            <a:endParaRPr lang="pl-PL" sz="1600">
              <a:latin typeface="Calibri Light"/>
              <a:ea typeface="Calibri Light"/>
              <a:cs typeface="Calibri Light"/>
            </a:endParaRPr>
          </a:p>
          <a:p>
            <a:r>
              <a:rPr lang="pl-PL" sz="1600" dirty="0">
                <a:latin typeface="Calibri Light"/>
                <a:ea typeface="Calibri"/>
                <a:cs typeface="Calibri"/>
              </a:rPr>
              <a:t>Czy informacja występuje w oficjalnych kanałach </a:t>
            </a:r>
            <a:r>
              <a:rPr lang="pl-PL" sz="1600" err="1">
                <a:latin typeface="Calibri Light"/>
                <a:ea typeface="Calibri"/>
                <a:cs typeface="Calibri"/>
              </a:rPr>
              <a:t>omunikacji</a:t>
            </a:r>
            <a:r>
              <a:rPr lang="pl-PL" sz="1600" dirty="0">
                <a:latin typeface="Calibri Light"/>
                <a:ea typeface="Calibri"/>
                <a:cs typeface="Calibri"/>
              </a:rPr>
              <a:t> administracji państwowej lub struktur bezpieczeństwa państwa?</a:t>
            </a:r>
            <a:endParaRPr lang="pl-PL" sz="1600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4" name="Obraz 3" descr="Obraz zawierający tekst, zrzut ekranu, osoba, dłoń&#10;&#10;Zawartość wygenerowana przez AI może być niepoprawna.">
            <a:extLst>
              <a:ext uri="{FF2B5EF4-FFF2-40B4-BE49-F238E27FC236}">
                <a16:creationId xmlns:a16="http://schemas.microsoft.com/office/drawing/2014/main" id="{9D230CB9-B340-9394-0CA2-F54F1213AB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32" r="-1" b="21427"/>
          <a:stretch>
            <a:fillRect/>
          </a:stretch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1B9D5AC-91F2-5DC5-2BE4-FA95CAE2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632" b="28581"/>
          <a:stretch>
            <a:fillRect/>
          </a:stretch>
        </p:blipFill>
        <p:spPr>
          <a:xfrm>
            <a:off x="4465769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3110379-0BB2-E3AC-666C-D6A8C6B307DF}"/>
              </a:ext>
            </a:extLst>
          </p:cNvPr>
          <p:cNvSpPr txBox="1"/>
          <p:nvPr/>
        </p:nvSpPr>
        <p:spPr>
          <a:xfrm rot="660000">
            <a:off x="7735603" y="402235"/>
            <a:ext cx="4220757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 dirty="0">
                <a:ea typeface="+mn-lt"/>
                <a:cs typeface="+mn-lt"/>
              </a:rPr>
              <a:t>https://www.politykabezpieczenstwa.pl/pl/a/dezinformacja-jak-odrozniac-falszywe-informacje</a:t>
            </a:r>
            <a:endParaRPr lang="pl-PL" sz="8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82CF13D-C926-2A56-CF1F-B9D4D3F33725}"/>
              </a:ext>
            </a:extLst>
          </p:cNvPr>
          <p:cNvSpPr txBox="1"/>
          <p:nvPr/>
        </p:nvSpPr>
        <p:spPr>
          <a:xfrm>
            <a:off x="8394433" y="6524426"/>
            <a:ext cx="338483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 dirty="0">
                <a:ea typeface="+mn-lt"/>
                <a:cs typeface="+mn-lt"/>
              </a:rPr>
              <a:t>https://portfelpolaka.pl/jak-dezinformacja-i-panika-dziala-na-spoleczenstwo/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244553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B629CC-FC67-4495-BC89-B84662D6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pl-PL" b="1" dirty="0"/>
              <a:t>Uważaj, Uciekaj, Ukryj się, Udaremnij atak! – </a:t>
            </a:r>
            <a:r>
              <a:rPr lang="pl-PL" b="1"/>
              <a:t>„4U"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FA7416-4DEE-4177-8F87-135840E9E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558" y="276284"/>
            <a:ext cx="6232712" cy="6159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dirty="0"/>
              <a:t>Zgodnie z założeniami </a:t>
            </a:r>
            <a:r>
              <a:rPr lang="pl-PL" sz="1800" b="1" dirty="0"/>
              <a:t>Agencji Bezpieczeństwa Wewnętrznego</a:t>
            </a:r>
            <a:r>
              <a:rPr lang="pl-PL" sz="1800" dirty="0"/>
              <a:t>, każdy może być świadkiem zdarzeń o charakterze terrorystycznym bez względu na miejsce, w którym się obecnie znajduje – w kraju czy za granicą. Właściwa reakcja – zgodna z zasadą postępowania w 4 krokach (4U!) może uratować życie: </a:t>
            </a:r>
            <a:endParaRPr lang="pl-PL" sz="18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pl-PL" sz="1800" b="1" dirty="0">
                <a:solidFill>
                  <a:srgbClr val="FF0000"/>
                </a:solidFill>
              </a:rPr>
              <a:t>Uważaj!</a:t>
            </a:r>
            <a:r>
              <a:rPr lang="pl-PL" sz="1800" dirty="0"/>
              <a:t> Należy zwracać uwagę na nienaturalne zdarzenia i zachowania osób. Nigdy nie należy być obojętnym. Informacje o zagrożeniu należy przekazywać na </a:t>
            </a:r>
            <a:r>
              <a:rPr lang="pl-PL" sz="1800" b="1" dirty="0"/>
              <a:t>numer alarmowy 112</a:t>
            </a:r>
            <a:r>
              <a:rPr lang="pl-PL" sz="1800" dirty="0"/>
              <a:t>; </a:t>
            </a:r>
            <a:endParaRPr lang="pl-PL" sz="180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pl-PL" sz="1800" b="1" dirty="0">
                <a:solidFill>
                  <a:srgbClr val="FF0000"/>
                </a:solidFill>
              </a:rPr>
              <a:t>Uciekaj!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  <a:r>
              <a:rPr lang="pl-PL" sz="1800" dirty="0"/>
              <a:t>Jeśli słyszy się wybuch lub strzały – nie podchodzić! Jeśli jest to możliwe, należy uciekać. Nie wracać na miejsce zdarzenia. Informować mijane osoby o zagrożeniu; </a:t>
            </a:r>
            <a:endParaRPr lang="pl-PL" sz="180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pl-PL" sz="1800" b="1" dirty="0">
                <a:solidFill>
                  <a:srgbClr val="FF0000"/>
                </a:solidFill>
              </a:rPr>
              <a:t>Ukryj się!</a:t>
            </a:r>
            <a:r>
              <a:rPr lang="pl-PL" sz="1800" b="1" dirty="0"/>
              <a:t> </a:t>
            </a:r>
            <a:r>
              <a:rPr lang="pl-PL" sz="1800" dirty="0"/>
              <a:t>Jeśli ucieczka nie jest możliwa lub jest zbyt niebezpieczna, należy ukryć się. Zabarykadować pomieszczenie, wyciszyć telefon i odsunąć się od okien i drzwi; </a:t>
            </a:r>
            <a:endParaRPr lang="pl-PL" sz="1800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pl-PL" sz="1800" b="1" dirty="0">
                <a:solidFill>
                  <a:srgbClr val="FF0000"/>
                </a:solidFill>
              </a:rPr>
              <a:t>Udaremnij atak!</a:t>
            </a:r>
            <a:r>
              <a:rPr lang="pl-PL" sz="1800" b="1" dirty="0"/>
              <a:t> </a:t>
            </a:r>
            <a:r>
              <a:rPr lang="pl-PL" sz="1800" dirty="0"/>
              <a:t>Jeśli nie można uciec ani ukryć się – spróbować udaremnić atak. Należy działać przez zaskoczenie i we współpracy z innymi osobami.</a:t>
            </a:r>
            <a:endParaRPr lang="pl-PL" sz="18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4447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657E67-0B3E-478C-BFD2-912DC908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pl-PL" b="1" dirty="0"/>
              <a:t>Sposoby i środki informowania o zagrożeniach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74A08A-82EF-4067-917F-9E1CE3C25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088" y="265079"/>
            <a:ext cx="6400800" cy="62830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71450" indent="-171450">
              <a:buAutoNum type="arabicPeriod"/>
            </a:pPr>
            <a:r>
              <a:rPr lang="pl-PL" sz="1600" b="1" dirty="0"/>
              <a:t>W sytuacji wystąpienia zagrożenia Dyżurni Punktu Kontaktowego mogą wykorzystywać środki informowania o zagrożeniach, składające się z: </a:t>
            </a:r>
            <a:endParaRPr lang="pl-PL" sz="1600" b="1" dirty="0">
              <a:ea typeface="Calibri" panose="020F0502020204030204"/>
              <a:cs typeface="Calibri" panose="020F0502020204030204"/>
            </a:endParaRPr>
          </a:p>
          <a:p>
            <a:pPr marL="914400">
              <a:buAutoNum type="arabicParenR"/>
            </a:pPr>
            <a:r>
              <a:rPr lang="pl-PL" sz="1600" dirty="0"/>
              <a:t>DSO - Dźwiękowego Systemu Ostrzegania;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marL="914400">
              <a:buAutoNum type="arabicParenR"/>
            </a:pPr>
            <a:r>
              <a:rPr lang="pl-PL" sz="1600" dirty="0"/>
              <a:t>megafonów będących na wyposażeniu obiektów;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marL="914400">
              <a:buAutoNum type="arabicParenR"/>
            </a:pPr>
            <a:r>
              <a:rPr lang="pl-PL" sz="1600" dirty="0"/>
              <a:t>narzędzi informatycznych służących do zmiany kodu bezpieczeństwa;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marL="914400">
              <a:buAutoNum type="arabicParenR"/>
            </a:pPr>
            <a:r>
              <a:rPr lang="pl-PL" sz="1600" dirty="0"/>
              <a:t>stosownych komunikatów zamieszczanych na stronie Uczelni, dostępnych po zalogowaniu się do Intranetu;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marL="914400">
              <a:buAutoNum type="arabicParenR"/>
            </a:pPr>
            <a:r>
              <a:rPr lang="pl-PL" sz="1600" dirty="0"/>
              <a:t>przesyłanych do wszystkich pracowników i studentów, wiadomości informujących o zagrożeniu, za pośrednictwem poczty elektronicznej z adresu: </a:t>
            </a:r>
            <a:r>
              <a:rPr lang="pl-PL" sz="1600" b="1" dirty="0">
                <a:solidFill>
                  <a:srgbClr val="FF0000"/>
                </a:solidFill>
              </a:rPr>
              <a:t>uml24@umlub.edu.pl</a:t>
            </a:r>
            <a:r>
              <a:rPr lang="pl-PL" sz="1600" dirty="0"/>
              <a:t>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marL="914400">
              <a:buAutoNum type="arabicParenR"/>
            </a:pPr>
            <a:r>
              <a:rPr lang="pl-PL" sz="1600" dirty="0"/>
              <a:t>powiadomień za pomocą elektronicznej konsoli informacyjnej, uruchamianej zdalnie na ekranach komputerów zalogowanych do domeny UMLUB wyposażonych w oprogramowanie agenta konsoli;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marL="914400">
              <a:buAutoNum type="arabicParenR"/>
            </a:pPr>
            <a:r>
              <a:rPr lang="pl-PL" sz="1600" dirty="0"/>
              <a:t>monitorów zamontowanych w budynkach Uczelni, służących do wyświetlania informacji. </a:t>
            </a:r>
            <a:endParaRPr lang="pl-PL" sz="16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pl-PL" sz="1600" b="1" dirty="0"/>
              <a:t>2. W zależności od sytuacji Dyżurni Punktu Kontaktowego wybierają najskuteczniejszy sposób powiadomienia o zagrożeniu, adekwatnie do panujących warunków.</a:t>
            </a:r>
            <a:endParaRPr lang="pl-PL" sz="16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601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9A35F5-75E3-48EE-B7EC-0B30D148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Schemat informowania o zagrożeniu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3DABFC-99DE-4906-8092-C2251E997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1" y="640080"/>
            <a:ext cx="6981645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8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Ewakuacja w miejscu pracy">
            <a:extLst>
              <a:ext uri="{FF2B5EF4-FFF2-40B4-BE49-F238E27FC236}">
                <a16:creationId xmlns:a16="http://schemas.microsoft.com/office/drawing/2014/main" id="{3C17F5A0-4B34-3DF3-3C1A-A70DCD7C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1362" b="436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A1DA1D0-EFD9-47FA-A6F5-DD797D78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Ewakuacja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5CC992D-A64D-EB1C-9372-EC99CCB30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9416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CE2F21DE-8754-1F53-E276-04F023A832BA}"/>
              </a:ext>
            </a:extLst>
          </p:cNvPr>
          <p:cNvSpPr txBox="1"/>
          <p:nvPr/>
        </p:nvSpPr>
        <p:spPr>
          <a:xfrm>
            <a:off x="8249719" y="6544305"/>
            <a:ext cx="382224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 dirty="0">
                <a:ea typeface="+mn-lt"/>
                <a:cs typeface="+mn-lt"/>
              </a:rPr>
              <a:t>https://www.gov.pl/web/kppsp-mikolow/bezpieczna-ewakuacja---bezpieczne-wakacje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3714204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917F30-B81B-4B19-B103-CD2A1317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237379"/>
            <a:ext cx="4693023" cy="3202826"/>
          </a:xfrm>
        </p:spPr>
        <p:txBody>
          <a:bodyPr>
            <a:normAutofit/>
          </a:bodyPr>
          <a:lstStyle/>
          <a:p>
            <a:r>
              <a:rPr lang="pl-PL" b="1" dirty="0"/>
              <a:t>Opis czynności w przypadku ogłoszenia ewakuacji.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21926E2-B48C-494F-AB93-E9B566EB2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09" y="240346"/>
            <a:ext cx="6225811" cy="39364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49017C1-51BA-4985-9A2A-30380BF82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09" y="4168588"/>
            <a:ext cx="6205708" cy="2539439"/>
          </a:xfrm>
          <a:prstGeom prst="rect">
            <a:avLst/>
          </a:prstGeom>
        </p:spPr>
      </p:pic>
      <p:pic>
        <p:nvPicPr>
          <p:cNvPr id="3" name="Obraz 2" descr="Ewakuacja w Lubaniu – wtorek 15 grudnia 2020 r. – Przegląd Lubański">
            <a:extLst>
              <a:ext uri="{FF2B5EF4-FFF2-40B4-BE49-F238E27FC236}">
                <a16:creationId xmlns:a16="http://schemas.microsoft.com/office/drawing/2014/main" id="{42D270D3-181B-D667-F981-A7EEEE3AF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89" y="3625943"/>
            <a:ext cx="4069976" cy="283340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0370D17-3552-2606-5EF1-95445D7EFE12}"/>
              </a:ext>
            </a:extLst>
          </p:cNvPr>
          <p:cNvSpPr txBox="1"/>
          <p:nvPr/>
        </p:nvSpPr>
        <p:spPr>
          <a:xfrm>
            <a:off x="588038" y="6608431"/>
            <a:ext cx="3640237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 dirty="0">
                <a:ea typeface="+mn-lt"/>
                <a:cs typeface="+mn-lt"/>
              </a:rPr>
              <a:t>http://www.lubanski.eu/ewakuacja-w-lubaniu-wtorek-15-grudnia-2020-r/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4252398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1C2E192-0507-4766-BC25-EA313659C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6" y="7116"/>
            <a:ext cx="6450243" cy="6051176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D8F8813-5467-43E2-A641-2786618ECB6F}"/>
              </a:ext>
            </a:extLst>
          </p:cNvPr>
          <p:cNvSpPr txBox="1"/>
          <p:nvPr/>
        </p:nvSpPr>
        <p:spPr>
          <a:xfrm>
            <a:off x="280148" y="5463989"/>
            <a:ext cx="440167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sz="1600" b="1" dirty="0"/>
              <a:t>4. Informacje dotyczące ewakuacji z miasta oraz przygotowania do opuszczenia miejsca zamieszkania stanowi załącznik nr 4 do Instrukcji.</a:t>
            </a:r>
          </a:p>
        </p:txBody>
      </p:sp>
      <p:pic>
        <p:nvPicPr>
          <p:cNvPr id="2" name="Obraz 1" descr="Ewakuacja w Lubaniu – wtorek 15 grudnia 2020 r. – Przegląd Lubański">
            <a:extLst>
              <a:ext uri="{FF2B5EF4-FFF2-40B4-BE49-F238E27FC236}">
                <a16:creationId xmlns:a16="http://schemas.microsoft.com/office/drawing/2014/main" id="{CAA57728-7CD4-D4C8-397C-9A0A9B778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29" y="936532"/>
            <a:ext cx="4551830" cy="321440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1D6E6A6-BDB7-9F15-E5DF-79DF449AB77B}"/>
              </a:ext>
            </a:extLst>
          </p:cNvPr>
          <p:cNvSpPr txBox="1"/>
          <p:nvPr/>
        </p:nvSpPr>
        <p:spPr>
          <a:xfrm>
            <a:off x="476031" y="4228276"/>
            <a:ext cx="400426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" dirty="0">
                <a:ea typeface="+mn-lt"/>
                <a:cs typeface="+mn-lt"/>
              </a:rPr>
              <a:t>http://www.lubanski.eu/ewakuacja-w-lubaniu-wtorek-15-grudnia-2020-r/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3931624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5DDB80-0711-42F2-8068-1EB72B11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32650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Procedury postępowania w przypadku wystąpienia wybranych zagrożeń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117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3633</Words>
  <Application>Microsoft Office PowerPoint</Application>
  <PresentationFormat>Panoramiczny</PresentationFormat>
  <Paragraphs>199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Szkolenie w zakresie przygotowania Uczelni do działania w sytuacjach nadzwyczajnych oraz w zakresie powszechnej samoobrony ludności</vt:lpstr>
      <vt:lpstr>Rozpoznawanie zagrożeń</vt:lpstr>
      <vt:lpstr>Uważaj, Uciekaj, Ukryj się, Udaremnij atak! – „4U"</vt:lpstr>
      <vt:lpstr>Sposoby i środki informowania o zagrożeniach</vt:lpstr>
      <vt:lpstr>Schemat informowania o zagrożeniu</vt:lpstr>
      <vt:lpstr>Ewakuacja</vt:lpstr>
      <vt:lpstr>Opis czynności w przypadku ogłoszenia ewakuacji.</vt:lpstr>
      <vt:lpstr>Prezentacja programu PowerPoint</vt:lpstr>
      <vt:lpstr>Procedury postępowania w przypadku wystąpienia wybranych zagrożeń</vt:lpstr>
      <vt:lpstr>1. Postępowanie w przypadku podłożenia ładunku wybuchowego. Ogłoszenie alarmu bombowego </vt:lpstr>
      <vt:lpstr>2. Postępowanie w przypadku ogłoszenia alarmu bombowego</vt:lpstr>
      <vt:lpstr>3. Postępowanie w przypadku otrzymania telefonicznie informacji o podłożeniu lub groźbie podłożenia ładunku wybuchowego</vt:lpstr>
      <vt:lpstr>4. Postępowanie w przypadku otrzymania drogą elektroniczną informacji o podłożeniu lub groźbie podłożenia ładunku wybuchowego</vt:lpstr>
      <vt:lpstr>5. Postępowanie w przypadku otrzymania przesyłki niewiadomego pochodzenia lub budzącej podejrzenia z jakiegokolwiek innego powodu</vt:lpstr>
      <vt:lpstr>6. Postępowanie w przypadku otwarcia przesyłki z podejrzaną zawartością</vt:lpstr>
      <vt:lpstr>7. Postępowanie w przypadku wystąpienia sytuacji zakładniczej</vt:lpstr>
      <vt:lpstr>8. Postępowanie w przypadku wykorzystania jako „żywa tarcza”</vt:lpstr>
      <vt:lpstr>9. Postępowanie w trakcie operacji kontrterrorystycznej</vt:lpstr>
      <vt:lpstr>10. Postępowanie w przypadku żądania wydania substancji odurzającej</vt:lpstr>
      <vt:lpstr>11. Postępowanie w przypadku demonstracji, pikiet, zbiorowych protestów na terenie Uczelni</vt:lpstr>
      <vt:lpstr>12. Postępowanie w przypadku wystąpienia skażenia biologicznego, chemicznego i radiologicznego </vt:lpstr>
      <vt:lpstr>Dezinformacja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w zakresie przygotowania Uczelni do działania w sytuacjach nadzwyczajnych oraz w zakresie powszechnej samoobrony ludności</dc:title>
  <dc:creator>Magdalena Zawadzka</dc:creator>
  <cp:lastModifiedBy>Magdalena Zawadzka</cp:lastModifiedBy>
  <cp:revision>546</cp:revision>
  <dcterms:created xsi:type="dcterms:W3CDTF">2024-11-06T06:59:47Z</dcterms:created>
  <dcterms:modified xsi:type="dcterms:W3CDTF">2025-09-17T08:05:51Z</dcterms:modified>
</cp:coreProperties>
</file>