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82" r:id="rId13"/>
    <p:sldId id="268" r:id="rId14"/>
    <p:sldId id="269" r:id="rId15"/>
    <p:sldId id="270" r:id="rId16"/>
    <p:sldId id="271" r:id="rId17"/>
    <p:sldId id="272" r:id="rId18"/>
    <p:sldId id="288" r:id="rId19"/>
    <p:sldId id="289" r:id="rId20"/>
    <p:sldId id="283" r:id="rId21"/>
    <p:sldId id="275" r:id="rId22"/>
    <p:sldId id="281" r:id="rId23"/>
    <p:sldId id="277" r:id="rId24"/>
    <p:sldId id="278" r:id="rId25"/>
    <p:sldId id="279" r:id="rId26"/>
    <p:sldId id="280" r:id="rId27"/>
    <p:sldId id="286" r:id="rId28"/>
    <p:sldId id="284" r:id="rId29"/>
    <p:sldId id="285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F9275-74AD-D05B-EBB4-3D6CBA043A5E}" v="138" dt="2025-09-17T05:26:46.847"/>
    <p1510:client id="{64B01D6F-0FB6-65BE-A260-28BCB1574519}" v="133" dt="2025-09-17T07:51:42.027"/>
    <p1510:client id="{6F4C5EEA-D30F-80E1-E5B1-28EFE604806C}" v="503" dt="2025-09-15T12:08:44.229"/>
    <p1510:client id="{7F075F5D-2FC5-4D42-285D-78E2E5152712}" v="39" dt="2025-09-15T12:33:29.530"/>
    <p1510:client id="{9AB3DE4F-8416-7E6E-496B-02A26C0DA6D8}" v="1323" dt="2025-09-16T08:29:00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F187CC-D4ED-4AC8-9AC7-525C349819C4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A9E57B7-40C8-4AFC-9A25-BFEC51B7B3C5}">
      <dgm:prSet/>
      <dgm:spPr/>
      <dgm:t>
        <a:bodyPr/>
        <a:lstStyle/>
        <a:p>
          <a:r>
            <a:rPr lang="pl-PL" b="1"/>
            <a:t>Z chwilą wprowadzenia stanu wojennego i w czasie wojny:</a:t>
          </a:r>
          <a:endParaRPr lang="en-US"/>
        </a:p>
      </dgm:t>
    </dgm:pt>
    <dgm:pt modelId="{BFF08425-E10B-4FC1-BDAD-7892C0EF0C95}" type="parTrans" cxnId="{9A104B48-C5ED-4F6E-AA6A-02BE3675178F}">
      <dgm:prSet/>
      <dgm:spPr/>
      <dgm:t>
        <a:bodyPr/>
        <a:lstStyle/>
        <a:p>
          <a:endParaRPr lang="en-US"/>
        </a:p>
      </dgm:t>
    </dgm:pt>
    <dgm:pt modelId="{7C4370B3-9EAB-47EB-8CEB-46FE873EA0CF}" type="sibTrans" cxnId="{9A104B48-C5ED-4F6E-AA6A-02BE3675178F}">
      <dgm:prSet/>
      <dgm:spPr/>
      <dgm:t>
        <a:bodyPr/>
        <a:lstStyle/>
        <a:p>
          <a:endParaRPr lang="en-US"/>
        </a:p>
      </dgm:t>
    </dgm:pt>
    <dgm:pt modelId="{6FC31E88-F75F-4CFB-BB11-8217D59E590C}">
      <dgm:prSet/>
      <dgm:spPr/>
      <dgm:t>
        <a:bodyPr/>
        <a:lstStyle/>
        <a:p>
          <a:r>
            <a:rPr lang="pl-PL"/>
            <a:t>1) ochrona ludności staje się obroną cywilną;</a:t>
          </a:r>
          <a:endParaRPr lang="en-US"/>
        </a:p>
      </dgm:t>
    </dgm:pt>
    <dgm:pt modelId="{ECB747CA-A25A-47D1-9307-6245FD12CEA9}" type="parTrans" cxnId="{D98EA4A6-2FD4-4171-8CD6-577BAF31A382}">
      <dgm:prSet/>
      <dgm:spPr/>
      <dgm:t>
        <a:bodyPr/>
        <a:lstStyle/>
        <a:p>
          <a:endParaRPr lang="en-US"/>
        </a:p>
      </dgm:t>
    </dgm:pt>
    <dgm:pt modelId="{8BE705ED-6F81-4756-9A04-B022D8C9B017}" type="sibTrans" cxnId="{D98EA4A6-2FD4-4171-8CD6-577BAF31A382}">
      <dgm:prSet/>
      <dgm:spPr/>
      <dgm:t>
        <a:bodyPr/>
        <a:lstStyle/>
        <a:p>
          <a:endParaRPr lang="en-US"/>
        </a:p>
      </dgm:t>
    </dgm:pt>
    <dgm:pt modelId="{38C24C21-192B-47B2-B326-0F5584F6BE2F}">
      <dgm:prSet/>
      <dgm:spPr/>
      <dgm:t>
        <a:bodyPr/>
        <a:lstStyle/>
        <a:p>
          <a:r>
            <a:rPr lang="pl-PL"/>
            <a:t>2) organy ochrony ludności stają się organami obrony cywilnej;</a:t>
          </a:r>
          <a:endParaRPr lang="en-US"/>
        </a:p>
      </dgm:t>
    </dgm:pt>
    <dgm:pt modelId="{8C3BD398-27F2-4516-AF39-0CFC20005F20}" type="parTrans" cxnId="{44DFC213-90A1-4756-8655-032E4ED3C672}">
      <dgm:prSet/>
      <dgm:spPr/>
      <dgm:t>
        <a:bodyPr/>
        <a:lstStyle/>
        <a:p>
          <a:endParaRPr lang="en-US"/>
        </a:p>
      </dgm:t>
    </dgm:pt>
    <dgm:pt modelId="{10CA7F3D-71A1-45EB-A6D8-8F976F90DE11}" type="sibTrans" cxnId="{44DFC213-90A1-4756-8655-032E4ED3C672}">
      <dgm:prSet/>
      <dgm:spPr/>
      <dgm:t>
        <a:bodyPr/>
        <a:lstStyle/>
        <a:p>
          <a:endParaRPr lang="en-US"/>
        </a:p>
      </dgm:t>
    </dgm:pt>
    <dgm:pt modelId="{B452333B-BDAA-4C4F-BCD6-A5E7AE883FC9}">
      <dgm:prSet/>
      <dgm:spPr/>
      <dgm:t>
        <a:bodyPr/>
        <a:lstStyle/>
        <a:p>
          <a:r>
            <a:rPr lang="pl-PL"/>
            <a:t>3) podmioty ochrony ludności stają się podmiotami obrony cywilnej;</a:t>
          </a:r>
          <a:endParaRPr lang="en-US"/>
        </a:p>
      </dgm:t>
    </dgm:pt>
    <dgm:pt modelId="{0262CD1F-BFC5-4B1D-8EBA-A8262135DE49}" type="parTrans" cxnId="{3A34CCE7-E2B0-4EAE-9668-670EBD2085C7}">
      <dgm:prSet/>
      <dgm:spPr/>
      <dgm:t>
        <a:bodyPr/>
        <a:lstStyle/>
        <a:p>
          <a:endParaRPr lang="en-US"/>
        </a:p>
      </dgm:t>
    </dgm:pt>
    <dgm:pt modelId="{D0A7D3E7-42C7-4959-B761-DF1F114181B7}" type="sibTrans" cxnId="{3A34CCE7-E2B0-4EAE-9668-670EBD2085C7}">
      <dgm:prSet/>
      <dgm:spPr/>
      <dgm:t>
        <a:bodyPr/>
        <a:lstStyle/>
        <a:p>
          <a:endParaRPr lang="en-US"/>
        </a:p>
      </dgm:t>
    </dgm:pt>
    <dgm:pt modelId="{80B18995-4B67-4E7C-8120-2C9C232AFA07}">
      <dgm:prSet/>
      <dgm:spPr/>
      <dgm:t>
        <a:bodyPr/>
        <a:lstStyle/>
        <a:p>
          <a:r>
            <a:rPr lang="pl-PL"/>
            <a:t>4) zasoby ochrony ludności stają się zasobami obrony cywilnej.</a:t>
          </a:r>
          <a:endParaRPr lang="en-US"/>
        </a:p>
      </dgm:t>
    </dgm:pt>
    <dgm:pt modelId="{D7E92878-1D4F-4B73-950D-52E5D482606A}" type="parTrans" cxnId="{85BE384F-F48E-4CA9-B5B0-5AB49C0B1872}">
      <dgm:prSet/>
      <dgm:spPr/>
      <dgm:t>
        <a:bodyPr/>
        <a:lstStyle/>
        <a:p>
          <a:endParaRPr lang="en-US"/>
        </a:p>
      </dgm:t>
    </dgm:pt>
    <dgm:pt modelId="{881EDBFA-8F22-4411-831B-507B45C8E91D}" type="sibTrans" cxnId="{85BE384F-F48E-4CA9-B5B0-5AB49C0B1872}">
      <dgm:prSet/>
      <dgm:spPr/>
      <dgm:t>
        <a:bodyPr/>
        <a:lstStyle/>
        <a:p>
          <a:endParaRPr lang="en-US"/>
        </a:p>
      </dgm:t>
    </dgm:pt>
    <dgm:pt modelId="{BE28E2DC-6226-4A6D-95AD-2CBFBA21B8B1}" type="pres">
      <dgm:prSet presAssocID="{31F187CC-D4ED-4AC8-9AC7-525C349819C4}" presName="outerComposite" presStyleCnt="0">
        <dgm:presLayoutVars>
          <dgm:chMax val="5"/>
          <dgm:dir/>
          <dgm:resizeHandles val="exact"/>
        </dgm:presLayoutVars>
      </dgm:prSet>
      <dgm:spPr/>
    </dgm:pt>
    <dgm:pt modelId="{E7EF6A22-E126-4BFD-A250-E73FEB322FD1}" type="pres">
      <dgm:prSet presAssocID="{31F187CC-D4ED-4AC8-9AC7-525C349819C4}" presName="dummyMaxCanvas" presStyleCnt="0">
        <dgm:presLayoutVars/>
      </dgm:prSet>
      <dgm:spPr/>
    </dgm:pt>
    <dgm:pt modelId="{19572401-EB28-4E0B-A651-01D09D8F0360}" type="pres">
      <dgm:prSet presAssocID="{31F187CC-D4ED-4AC8-9AC7-525C349819C4}" presName="FiveNodes_1" presStyleLbl="node1" presStyleIdx="0" presStyleCnt="5">
        <dgm:presLayoutVars>
          <dgm:bulletEnabled val="1"/>
        </dgm:presLayoutVars>
      </dgm:prSet>
      <dgm:spPr/>
    </dgm:pt>
    <dgm:pt modelId="{49CCC4C4-5A2C-4E13-8ACE-9A3583353047}" type="pres">
      <dgm:prSet presAssocID="{31F187CC-D4ED-4AC8-9AC7-525C349819C4}" presName="FiveNodes_2" presStyleLbl="node1" presStyleIdx="1" presStyleCnt="5">
        <dgm:presLayoutVars>
          <dgm:bulletEnabled val="1"/>
        </dgm:presLayoutVars>
      </dgm:prSet>
      <dgm:spPr/>
    </dgm:pt>
    <dgm:pt modelId="{90742AD4-7AA3-45BF-BCD6-45995465C1D3}" type="pres">
      <dgm:prSet presAssocID="{31F187CC-D4ED-4AC8-9AC7-525C349819C4}" presName="FiveNodes_3" presStyleLbl="node1" presStyleIdx="2" presStyleCnt="5">
        <dgm:presLayoutVars>
          <dgm:bulletEnabled val="1"/>
        </dgm:presLayoutVars>
      </dgm:prSet>
      <dgm:spPr/>
    </dgm:pt>
    <dgm:pt modelId="{759B94F7-78D2-43A4-83D6-5200FD7E06BF}" type="pres">
      <dgm:prSet presAssocID="{31F187CC-D4ED-4AC8-9AC7-525C349819C4}" presName="FiveNodes_4" presStyleLbl="node1" presStyleIdx="3" presStyleCnt="5">
        <dgm:presLayoutVars>
          <dgm:bulletEnabled val="1"/>
        </dgm:presLayoutVars>
      </dgm:prSet>
      <dgm:spPr/>
    </dgm:pt>
    <dgm:pt modelId="{2E06591B-3129-4EB4-8A11-9B867F1CA372}" type="pres">
      <dgm:prSet presAssocID="{31F187CC-D4ED-4AC8-9AC7-525C349819C4}" presName="FiveNodes_5" presStyleLbl="node1" presStyleIdx="4" presStyleCnt="5">
        <dgm:presLayoutVars>
          <dgm:bulletEnabled val="1"/>
        </dgm:presLayoutVars>
      </dgm:prSet>
      <dgm:spPr/>
    </dgm:pt>
    <dgm:pt modelId="{B81733FD-579C-46E0-95BF-8EC7CD54712F}" type="pres">
      <dgm:prSet presAssocID="{31F187CC-D4ED-4AC8-9AC7-525C349819C4}" presName="FiveConn_1-2" presStyleLbl="fgAccFollowNode1" presStyleIdx="0" presStyleCnt="4">
        <dgm:presLayoutVars>
          <dgm:bulletEnabled val="1"/>
        </dgm:presLayoutVars>
      </dgm:prSet>
      <dgm:spPr/>
    </dgm:pt>
    <dgm:pt modelId="{C53546CB-3DB2-43F6-8D37-A89CCD077CAF}" type="pres">
      <dgm:prSet presAssocID="{31F187CC-D4ED-4AC8-9AC7-525C349819C4}" presName="FiveConn_2-3" presStyleLbl="fgAccFollowNode1" presStyleIdx="1" presStyleCnt="4">
        <dgm:presLayoutVars>
          <dgm:bulletEnabled val="1"/>
        </dgm:presLayoutVars>
      </dgm:prSet>
      <dgm:spPr/>
    </dgm:pt>
    <dgm:pt modelId="{1E608684-DBC3-42EF-B3F9-60C0E4734A57}" type="pres">
      <dgm:prSet presAssocID="{31F187CC-D4ED-4AC8-9AC7-525C349819C4}" presName="FiveConn_3-4" presStyleLbl="fgAccFollowNode1" presStyleIdx="2" presStyleCnt="4">
        <dgm:presLayoutVars>
          <dgm:bulletEnabled val="1"/>
        </dgm:presLayoutVars>
      </dgm:prSet>
      <dgm:spPr/>
    </dgm:pt>
    <dgm:pt modelId="{6D737448-2B65-4226-B020-5C9E9E9B32F4}" type="pres">
      <dgm:prSet presAssocID="{31F187CC-D4ED-4AC8-9AC7-525C349819C4}" presName="FiveConn_4-5" presStyleLbl="fgAccFollowNode1" presStyleIdx="3" presStyleCnt="4">
        <dgm:presLayoutVars>
          <dgm:bulletEnabled val="1"/>
        </dgm:presLayoutVars>
      </dgm:prSet>
      <dgm:spPr/>
    </dgm:pt>
    <dgm:pt modelId="{5981E72A-FB21-4599-980F-71A752D19063}" type="pres">
      <dgm:prSet presAssocID="{31F187CC-D4ED-4AC8-9AC7-525C349819C4}" presName="FiveNodes_1_text" presStyleLbl="node1" presStyleIdx="4" presStyleCnt="5">
        <dgm:presLayoutVars>
          <dgm:bulletEnabled val="1"/>
        </dgm:presLayoutVars>
      </dgm:prSet>
      <dgm:spPr/>
    </dgm:pt>
    <dgm:pt modelId="{3C467613-C09E-4BF3-A07B-433A54CDF882}" type="pres">
      <dgm:prSet presAssocID="{31F187CC-D4ED-4AC8-9AC7-525C349819C4}" presName="FiveNodes_2_text" presStyleLbl="node1" presStyleIdx="4" presStyleCnt="5">
        <dgm:presLayoutVars>
          <dgm:bulletEnabled val="1"/>
        </dgm:presLayoutVars>
      </dgm:prSet>
      <dgm:spPr/>
    </dgm:pt>
    <dgm:pt modelId="{F2C89B9F-472F-4295-B66F-D0BA853D7A6C}" type="pres">
      <dgm:prSet presAssocID="{31F187CC-D4ED-4AC8-9AC7-525C349819C4}" presName="FiveNodes_3_text" presStyleLbl="node1" presStyleIdx="4" presStyleCnt="5">
        <dgm:presLayoutVars>
          <dgm:bulletEnabled val="1"/>
        </dgm:presLayoutVars>
      </dgm:prSet>
      <dgm:spPr/>
    </dgm:pt>
    <dgm:pt modelId="{DC1EA88D-8AE6-4BC2-B489-5AA9D2033D59}" type="pres">
      <dgm:prSet presAssocID="{31F187CC-D4ED-4AC8-9AC7-525C349819C4}" presName="FiveNodes_4_text" presStyleLbl="node1" presStyleIdx="4" presStyleCnt="5">
        <dgm:presLayoutVars>
          <dgm:bulletEnabled val="1"/>
        </dgm:presLayoutVars>
      </dgm:prSet>
      <dgm:spPr/>
    </dgm:pt>
    <dgm:pt modelId="{489587DD-3403-4A84-BB36-E014632DFBBC}" type="pres">
      <dgm:prSet presAssocID="{31F187CC-D4ED-4AC8-9AC7-525C349819C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A0C3900-7483-49F4-A90C-E3F0FB53ADF3}" type="presOf" srcId="{80B18995-4B67-4E7C-8120-2C9C232AFA07}" destId="{489587DD-3403-4A84-BB36-E014632DFBBC}" srcOrd="1" destOrd="0" presId="urn:microsoft.com/office/officeart/2005/8/layout/vProcess5"/>
    <dgm:cxn modelId="{7FF9DE0B-B59B-4D32-A3A8-AEDF6323649C}" type="presOf" srcId="{8BE705ED-6F81-4756-9A04-B022D8C9B017}" destId="{C53546CB-3DB2-43F6-8D37-A89CCD077CAF}" srcOrd="0" destOrd="0" presId="urn:microsoft.com/office/officeart/2005/8/layout/vProcess5"/>
    <dgm:cxn modelId="{44DFC213-90A1-4756-8655-032E4ED3C672}" srcId="{31F187CC-D4ED-4AC8-9AC7-525C349819C4}" destId="{38C24C21-192B-47B2-B326-0F5584F6BE2F}" srcOrd="2" destOrd="0" parTransId="{8C3BD398-27F2-4516-AF39-0CFC20005F20}" sibTransId="{10CA7F3D-71A1-45EB-A6D8-8F976F90DE11}"/>
    <dgm:cxn modelId="{4DA5731B-6A79-4672-8736-2C6CACE40B93}" type="presOf" srcId="{5A9E57B7-40C8-4AFC-9A25-BFEC51B7B3C5}" destId="{5981E72A-FB21-4599-980F-71A752D19063}" srcOrd="1" destOrd="0" presId="urn:microsoft.com/office/officeart/2005/8/layout/vProcess5"/>
    <dgm:cxn modelId="{B63DE61D-F2B2-4EF8-9967-7E44C92FE7E2}" type="presOf" srcId="{5A9E57B7-40C8-4AFC-9A25-BFEC51B7B3C5}" destId="{19572401-EB28-4E0B-A651-01D09D8F0360}" srcOrd="0" destOrd="0" presId="urn:microsoft.com/office/officeart/2005/8/layout/vProcess5"/>
    <dgm:cxn modelId="{3709D833-F959-43A8-A184-C831B8D211BD}" type="presOf" srcId="{10CA7F3D-71A1-45EB-A6D8-8F976F90DE11}" destId="{1E608684-DBC3-42EF-B3F9-60C0E4734A57}" srcOrd="0" destOrd="0" presId="urn:microsoft.com/office/officeart/2005/8/layout/vProcess5"/>
    <dgm:cxn modelId="{5E5FC63F-1195-4E1D-90EB-95A98C6F63F8}" type="presOf" srcId="{6FC31E88-F75F-4CFB-BB11-8217D59E590C}" destId="{49CCC4C4-5A2C-4E13-8ACE-9A3583353047}" srcOrd="0" destOrd="0" presId="urn:microsoft.com/office/officeart/2005/8/layout/vProcess5"/>
    <dgm:cxn modelId="{CFCE1843-25F7-4EB8-A8E6-6B2FA22C1C4D}" type="presOf" srcId="{7C4370B3-9EAB-47EB-8CEB-46FE873EA0CF}" destId="{B81733FD-579C-46E0-95BF-8EC7CD54712F}" srcOrd="0" destOrd="0" presId="urn:microsoft.com/office/officeart/2005/8/layout/vProcess5"/>
    <dgm:cxn modelId="{BA02EA44-AACF-44AD-9827-F55771B7FDD6}" type="presOf" srcId="{38C24C21-192B-47B2-B326-0F5584F6BE2F}" destId="{90742AD4-7AA3-45BF-BCD6-45995465C1D3}" srcOrd="0" destOrd="0" presId="urn:microsoft.com/office/officeart/2005/8/layout/vProcess5"/>
    <dgm:cxn modelId="{FA23EE65-D9C5-4781-A833-D5F1B8D9697A}" type="presOf" srcId="{B452333B-BDAA-4C4F-BCD6-A5E7AE883FC9}" destId="{759B94F7-78D2-43A4-83D6-5200FD7E06BF}" srcOrd="0" destOrd="0" presId="urn:microsoft.com/office/officeart/2005/8/layout/vProcess5"/>
    <dgm:cxn modelId="{9A104B48-C5ED-4F6E-AA6A-02BE3675178F}" srcId="{31F187CC-D4ED-4AC8-9AC7-525C349819C4}" destId="{5A9E57B7-40C8-4AFC-9A25-BFEC51B7B3C5}" srcOrd="0" destOrd="0" parTransId="{BFF08425-E10B-4FC1-BDAD-7892C0EF0C95}" sibTransId="{7C4370B3-9EAB-47EB-8CEB-46FE873EA0CF}"/>
    <dgm:cxn modelId="{85BE384F-F48E-4CA9-B5B0-5AB49C0B1872}" srcId="{31F187CC-D4ED-4AC8-9AC7-525C349819C4}" destId="{80B18995-4B67-4E7C-8120-2C9C232AFA07}" srcOrd="4" destOrd="0" parTransId="{D7E92878-1D4F-4B73-950D-52E5D482606A}" sibTransId="{881EDBFA-8F22-4411-831B-507B45C8E91D}"/>
    <dgm:cxn modelId="{58B77E75-1AF0-4786-86CE-498469A73854}" type="presOf" srcId="{D0A7D3E7-42C7-4959-B761-DF1F114181B7}" destId="{6D737448-2B65-4226-B020-5C9E9E9B32F4}" srcOrd="0" destOrd="0" presId="urn:microsoft.com/office/officeart/2005/8/layout/vProcess5"/>
    <dgm:cxn modelId="{A46ED193-8637-4817-973C-9EC4640768A4}" type="presOf" srcId="{38C24C21-192B-47B2-B326-0F5584F6BE2F}" destId="{F2C89B9F-472F-4295-B66F-D0BA853D7A6C}" srcOrd="1" destOrd="0" presId="urn:microsoft.com/office/officeart/2005/8/layout/vProcess5"/>
    <dgm:cxn modelId="{D98EA4A6-2FD4-4171-8CD6-577BAF31A382}" srcId="{31F187CC-D4ED-4AC8-9AC7-525C349819C4}" destId="{6FC31E88-F75F-4CFB-BB11-8217D59E590C}" srcOrd="1" destOrd="0" parTransId="{ECB747CA-A25A-47D1-9307-6245FD12CEA9}" sibTransId="{8BE705ED-6F81-4756-9A04-B022D8C9B017}"/>
    <dgm:cxn modelId="{073552C6-6FD0-4B59-9BE9-16FA9C484B54}" type="presOf" srcId="{6FC31E88-F75F-4CFB-BB11-8217D59E590C}" destId="{3C467613-C09E-4BF3-A07B-433A54CDF882}" srcOrd="1" destOrd="0" presId="urn:microsoft.com/office/officeart/2005/8/layout/vProcess5"/>
    <dgm:cxn modelId="{396590D0-2FB8-4459-8382-C8F4B97C0C47}" type="presOf" srcId="{31F187CC-D4ED-4AC8-9AC7-525C349819C4}" destId="{BE28E2DC-6226-4A6D-95AD-2CBFBA21B8B1}" srcOrd="0" destOrd="0" presId="urn:microsoft.com/office/officeart/2005/8/layout/vProcess5"/>
    <dgm:cxn modelId="{3A34CCE7-E2B0-4EAE-9668-670EBD2085C7}" srcId="{31F187CC-D4ED-4AC8-9AC7-525C349819C4}" destId="{B452333B-BDAA-4C4F-BCD6-A5E7AE883FC9}" srcOrd="3" destOrd="0" parTransId="{0262CD1F-BFC5-4B1D-8EBA-A8262135DE49}" sibTransId="{D0A7D3E7-42C7-4959-B761-DF1F114181B7}"/>
    <dgm:cxn modelId="{40C0ECEC-70F6-4740-ACCB-490ED0EA0151}" type="presOf" srcId="{80B18995-4B67-4E7C-8120-2C9C232AFA07}" destId="{2E06591B-3129-4EB4-8A11-9B867F1CA372}" srcOrd="0" destOrd="0" presId="urn:microsoft.com/office/officeart/2005/8/layout/vProcess5"/>
    <dgm:cxn modelId="{3EC7B8FC-F34D-4CE3-8931-D0D1CD2919B5}" type="presOf" srcId="{B452333B-BDAA-4C4F-BCD6-A5E7AE883FC9}" destId="{DC1EA88D-8AE6-4BC2-B489-5AA9D2033D59}" srcOrd="1" destOrd="0" presId="urn:microsoft.com/office/officeart/2005/8/layout/vProcess5"/>
    <dgm:cxn modelId="{3F1585DF-252F-49CC-8076-E90DD4453883}" type="presParOf" srcId="{BE28E2DC-6226-4A6D-95AD-2CBFBA21B8B1}" destId="{E7EF6A22-E126-4BFD-A250-E73FEB322FD1}" srcOrd="0" destOrd="0" presId="urn:microsoft.com/office/officeart/2005/8/layout/vProcess5"/>
    <dgm:cxn modelId="{2883DEC6-AF8D-417D-AB01-AB3E4927F13A}" type="presParOf" srcId="{BE28E2DC-6226-4A6D-95AD-2CBFBA21B8B1}" destId="{19572401-EB28-4E0B-A651-01D09D8F0360}" srcOrd="1" destOrd="0" presId="urn:microsoft.com/office/officeart/2005/8/layout/vProcess5"/>
    <dgm:cxn modelId="{AE312664-6938-488F-9D8D-19CA937004EF}" type="presParOf" srcId="{BE28E2DC-6226-4A6D-95AD-2CBFBA21B8B1}" destId="{49CCC4C4-5A2C-4E13-8ACE-9A3583353047}" srcOrd="2" destOrd="0" presId="urn:microsoft.com/office/officeart/2005/8/layout/vProcess5"/>
    <dgm:cxn modelId="{D980AE13-62BF-40A1-8D24-C51BBFFC9526}" type="presParOf" srcId="{BE28E2DC-6226-4A6D-95AD-2CBFBA21B8B1}" destId="{90742AD4-7AA3-45BF-BCD6-45995465C1D3}" srcOrd="3" destOrd="0" presId="urn:microsoft.com/office/officeart/2005/8/layout/vProcess5"/>
    <dgm:cxn modelId="{EA7EDE0A-D707-42D2-9AB1-D5F57DF956EA}" type="presParOf" srcId="{BE28E2DC-6226-4A6D-95AD-2CBFBA21B8B1}" destId="{759B94F7-78D2-43A4-83D6-5200FD7E06BF}" srcOrd="4" destOrd="0" presId="urn:microsoft.com/office/officeart/2005/8/layout/vProcess5"/>
    <dgm:cxn modelId="{C1C6E08C-940E-4F4A-B517-DF3F18C9D390}" type="presParOf" srcId="{BE28E2DC-6226-4A6D-95AD-2CBFBA21B8B1}" destId="{2E06591B-3129-4EB4-8A11-9B867F1CA372}" srcOrd="5" destOrd="0" presId="urn:microsoft.com/office/officeart/2005/8/layout/vProcess5"/>
    <dgm:cxn modelId="{608DC4B6-ACE1-4E18-B775-1338BB2BFBA5}" type="presParOf" srcId="{BE28E2DC-6226-4A6D-95AD-2CBFBA21B8B1}" destId="{B81733FD-579C-46E0-95BF-8EC7CD54712F}" srcOrd="6" destOrd="0" presId="urn:microsoft.com/office/officeart/2005/8/layout/vProcess5"/>
    <dgm:cxn modelId="{5CF13E56-331B-4709-A378-53D84B9511FF}" type="presParOf" srcId="{BE28E2DC-6226-4A6D-95AD-2CBFBA21B8B1}" destId="{C53546CB-3DB2-43F6-8D37-A89CCD077CAF}" srcOrd="7" destOrd="0" presId="urn:microsoft.com/office/officeart/2005/8/layout/vProcess5"/>
    <dgm:cxn modelId="{700FF2A5-2FEC-4B85-A00C-0AD23BE8E9DC}" type="presParOf" srcId="{BE28E2DC-6226-4A6D-95AD-2CBFBA21B8B1}" destId="{1E608684-DBC3-42EF-B3F9-60C0E4734A57}" srcOrd="8" destOrd="0" presId="urn:microsoft.com/office/officeart/2005/8/layout/vProcess5"/>
    <dgm:cxn modelId="{A340BF2F-BC33-4551-85F1-B19D8E75B100}" type="presParOf" srcId="{BE28E2DC-6226-4A6D-95AD-2CBFBA21B8B1}" destId="{6D737448-2B65-4226-B020-5C9E9E9B32F4}" srcOrd="9" destOrd="0" presId="urn:microsoft.com/office/officeart/2005/8/layout/vProcess5"/>
    <dgm:cxn modelId="{0592CB36-0649-4145-AEFB-C2C07C04126D}" type="presParOf" srcId="{BE28E2DC-6226-4A6D-95AD-2CBFBA21B8B1}" destId="{5981E72A-FB21-4599-980F-71A752D19063}" srcOrd="10" destOrd="0" presId="urn:microsoft.com/office/officeart/2005/8/layout/vProcess5"/>
    <dgm:cxn modelId="{EDA3A658-2E3B-492B-86D6-7043D0307492}" type="presParOf" srcId="{BE28E2DC-6226-4A6D-95AD-2CBFBA21B8B1}" destId="{3C467613-C09E-4BF3-A07B-433A54CDF882}" srcOrd="11" destOrd="0" presId="urn:microsoft.com/office/officeart/2005/8/layout/vProcess5"/>
    <dgm:cxn modelId="{14E510AB-5A4E-4D8A-80F6-2A93B1865056}" type="presParOf" srcId="{BE28E2DC-6226-4A6D-95AD-2CBFBA21B8B1}" destId="{F2C89B9F-472F-4295-B66F-D0BA853D7A6C}" srcOrd="12" destOrd="0" presId="urn:microsoft.com/office/officeart/2005/8/layout/vProcess5"/>
    <dgm:cxn modelId="{AD54ED16-A17C-49BD-B3F1-B064B41ACB9D}" type="presParOf" srcId="{BE28E2DC-6226-4A6D-95AD-2CBFBA21B8B1}" destId="{DC1EA88D-8AE6-4BC2-B489-5AA9D2033D59}" srcOrd="13" destOrd="0" presId="urn:microsoft.com/office/officeart/2005/8/layout/vProcess5"/>
    <dgm:cxn modelId="{2159756D-65FE-4C6D-88B8-120F7E159010}" type="presParOf" srcId="{BE28E2DC-6226-4A6D-95AD-2CBFBA21B8B1}" destId="{489587DD-3403-4A84-BB36-E014632DFBB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72401-EB28-4E0B-A651-01D09D8F0360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Z chwilą wprowadzenia stanu wojennego i w czasie wojny:</a:t>
          </a:r>
          <a:endParaRPr lang="en-US" sz="2000" kern="1200"/>
        </a:p>
      </dsp:txBody>
      <dsp:txXfrm>
        <a:off x="22940" y="22940"/>
        <a:ext cx="7160195" cy="737360"/>
      </dsp:txXfrm>
    </dsp:sp>
    <dsp:sp modelId="{49CCC4C4-5A2C-4E13-8ACE-9A3583353047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1) ochrona ludności staje się obroną cywilną;</a:t>
          </a:r>
          <a:endParaRPr lang="en-US" sz="2000" kern="1200"/>
        </a:p>
      </dsp:txBody>
      <dsp:txXfrm>
        <a:off x="627587" y="914964"/>
        <a:ext cx="6937378" cy="737360"/>
      </dsp:txXfrm>
    </dsp:sp>
    <dsp:sp modelId="{90742AD4-7AA3-45BF-BCD6-45995465C1D3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2) organy ochrony ludności stają się organami obrony cywilnej;</a:t>
          </a:r>
          <a:endParaRPr lang="en-US" sz="2000" kern="1200"/>
        </a:p>
      </dsp:txBody>
      <dsp:txXfrm>
        <a:off x="1232233" y="1806988"/>
        <a:ext cx="6937378" cy="737360"/>
      </dsp:txXfrm>
    </dsp:sp>
    <dsp:sp modelId="{759B94F7-78D2-43A4-83D6-5200FD7E06BF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3) podmioty ochrony ludności stają się podmiotami obrony cywilnej;</a:t>
          </a:r>
          <a:endParaRPr lang="en-US" sz="2000" kern="1200"/>
        </a:p>
      </dsp:txBody>
      <dsp:txXfrm>
        <a:off x="1836880" y="2699012"/>
        <a:ext cx="6937378" cy="737360"/>
      </dsp:txXfrm>
    </dsp:sp>
    <dsp:sp modelId="{2E06591B-3129-4EB4-8A11-9B867F1CA372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4) zasoby ochrony ludności stają się zasobami obrony cywilnej.</a:t>
          </a:r>
          <a:endParaRPr lang="en-US" sz="2000" kern="1200"/>
        </a:p>
      </dsp:txBody>
      <dsp:txXfrm>
        <a:off x="2441527" y="3591037"/>
        <a:ext cx="6937378" cy="737360"/>
      </dsp:txXfrm>
    </dsp:sp>
    <dsp:sp modelId="{B81733FD-579C-46E0-95BF-8EC7CD54712F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C53546CB-3DB2-43F6-8D37-A89CCD077CAF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981555"/>
            <a:satOff val="889"/>
            <a:lumOff val="13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1E608684-DBC3-42EF-B3F9-60C0E4734A57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963110"/>
            <a:satOff val="1778"/>
            <a:lumOff val="26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6D737448-2B65-4226-B020-5C9E9E9B32F4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Ręce z nadgarstkami i wzajemnie połączone w celu utworzenia okręgu">
            <a:extLst>
              <a:ext uri="{FF2B5EF4-FFF2-40B4-BE49-F238E27FC236}">
                <a16:creationId xmlns:a16="http://schemas.microsoft.com/office/drawing/2014/main" id="{63A98D24-3AE4-5561-6034-40788C8398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1515" r="11513" b="-1"/>
          <a:stretch>
            <a:fillRect/>
          </a:stretch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>
            <a:normAutofit/>
          </a:bodyPr>
          <a:lstStyle/>
          <a:p>
            <a:pPr algn="l"/>
            <a:r>
              <a:rPr lang="pl-PL" sz="5000">
                <a:solidFill>
                  <a:schemeClr val="bg1"/>
                </a:solidFill>
                <a:ea typeface="+mj-lt"/>
                <a:cs typeface="+mj-lt"/>
              </a:rPr>
              <a:t>Ochrona ludności i obrona cywilna </a:t>
            </a:r>
            <a:endParaRPr lang="pl-PL" sz="500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550544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pl-PL" sz="2000">
                <a:solidFill>
                  <a:schemeClr val="bg1"/>
                </a:solidFill>
              </a:rPr>
              <a:t>2025 r.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F2D44-8592-FEB2-859C-D7444B52A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65" y="136945"/>
            <a:ext cx="6838385" cy="65218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4) działaniach związanych z wystąpieniem zagrożenia, polegających na: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a) prowadzeniu wymiany i analizy informacji  o zagrożeniach,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strike="sngStrike" dirty="0">
                <a:latin typeface="Calibri"/>
                <a:ea typeface="+mn-lt"/>
                <a:cs typeface="+mn-lt"/>
              </a:rPr>
              <a:t>b</a:t>
            </a:r>
            <a:r>
              <a:rPr lang="pl-PL" sz="1400" dirty="0">
                <a:latin typeface="Calibri"/>
                <a:ea typeface="+mn-lt"/>
                <a:cs typeface="+mn-lt"/>
              </a:rPr>
              <a:t>) reagowaniu, podejmowaniu interwencji i działań ratowniczych oraz udzielaniu świadczeń opieki zdrowotnej,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c) rozpoznaniu i ocenie zagrożenia,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d) powiadamianiu, ostrzeganiu i alarmowaniu ludności przed zagrożeniami chemicznymi, biologicznymi, radiacyjnymi i jądrowymi oraz likwidacji skutków spowodowanych ich wystąpieniem,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e) ewakuacji ludności, mienia i ruchomych dóbr kultury,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f) ochronie ludności, zapewnieniu bezpieczeństwa i porządku publicznego,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strike="sngStrike" dirty="0">
                <a:latin typeface="Calibri"/>
                <a:ea typeface="+mn-lt"/>
                <a:cs typeface="+mn-lt"/>
              </a:rPr>
              <a:t>g</a:t>
            </a:r>
            <a:r>
              <a:rPr lang="pl-PL" sz="1400" dirty="0">
                <a:latin typeface="Calibri"/>
                <a:ea typeface="+mn-lt"/>
                <a:cs typeface="+mn-lt"/>
              </a:rPr>
              <a:t>) ochronie ludności przed zagrożeniami wywołanymi działaniem sił przyrody, w tym występowaniem dzikich zwierząt,</a:t>
            </a:r>
            <a:endParaRPr lang="pl-PL" sz="1400" strike="sngStrike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h) zapewnieniu pomocy doraźnej osobom poszkodowanym lub ewakuowanym,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i) zapewnieniu funkcjonowania podmiotów infrastruktury niezbędnej do realizacji zadań ochrony ludności,    realizujących działania ratownicze, pomoc humanitarną i pomoc doraźną oraz podmiotów udzielających świadczeń opieki zdrowotnej,</a:t>
            </a:r>
            <a:endParaRPr lang="pl-PL" sz="1400" strike="sngStrike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j) utrzymaniu łańcucha dostaw: niezbędnych towarów, (w tym przyjmowania pomocy humanitarnej), usług i świadczeń,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k) zapewnieniu osobom poszkodowanym lub ewakuowanym, w zależności od ich potrzeb, pierwszej pomocy, kwalifikowanej pierwszej pomocy, świadczeń opieki zdrowotnej </a:t>
            </a:r>
            <a:endParaRPr lang="pl-PL" sz="1400">
              <a:latin typeface="Calibri"/>
              <a:ea typeface="Calibri"/>
              <a:cs typeface="Calibri"/>
            </a:endParaRPr>
          </a:p>
          <a:p>
            <a:pPr indent="228600">
              <a:buNone/>
            </a:pPr>
            <a:r>
              <a:rPr lang="pl-PL" sz="1400" dirty="0">
                <a:latin typeface="Calibri"/>
                <a:ea typeface="+mn-lt"/>
                <a:cs typeface="+mn-lt"/>
              </a:rPr>
              <a:t>l) informowaniu rodzin o poszkodowanych oraz pomocy w ich identyfikacji i doraźnym grzebaniu zmarłych</a:t>
            </a:r>
            <a:r>
              <a:rPr lang="pl-PL" sz="1100" dirty="0">
                <a:latin typeface="Calibri"/>
                <a:ea typeface="+mn-lt"/>
                <a:cs typeface="+mn-lt"/>
              </a:rPr>
              <a:t>.</a:t>
            </a:r>
            <a:endParaRPr lang="pl-PL" sz="1100">
              <a:latin typeface="Calibri"/>
              <a:ea typeface="Calibri"/>
              <a:cs typeface="Calibri"/>
            </a:endParaRPr>
          </a:p>
        </p:txBody>
      </p:sp>
      <p:pic>
        <p:nvPicPr>
          <p:cNvPr id="2" name="Obraz 1" descr="Ochrona ludności przyjęta ponad podziałami">
            <a:extLst>
              <a:ext uri="{FF2B5EF4-FFF2-40B4-BE49-F238E27FC236}">
                <a16:creationId xmlns:a16="http://schemas.microsoft.com/office/drawing/2014/main" id="{76C0F566-8506-69E5-3033-3B785C84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44" r="17048"/>
          <a:stretch>
            <a:fillRect/>
          </a:stretch>
        </p:blipFill>
        <p:spPr>
          <a:xfrm>
            <a:off x="6901567" y="10"/>
            <a:ext cx="529043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C53C344-0467-AEAB-2CBA-75E28E16AEEF}"/>
              </a:ext>
            </a:extLst>
          </p:cNvPr>
          <p:cNvSpPr txBox="1"/>
          <p:nvPr/>
        </p:nvSpPr>
        <p:spPr>
          <a:xfrm>
            <a:off x="8934911" y="205"/>
            <a:ext cx="32622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https://infosecurity24.pl/bezpieczenstwo-wewnetrzne/ochrona-ludnosci-przyjeta-ponad-podzialami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8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E05509-F75D-69A5-D186-6D1094E3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pl-PL" sz="3700" b="1"/>
              <a:t>Podmioty wykonujące zadania ochrony ludności i obrony cywilnej</a:t>
            </a:r>
          </a:p>
        </p:txBody>
      </p:sp>
      <p:pic>
        <p:nvPicPr>
          <p:cNvPr id="4" name="Obraz 3" descr="Ochrona ludności i obrona cywilna staje się faktem">
            <a:extLst>
              <a:ext uri="{FF2B5EF4-FFF2-40B4-BE49-F238E27FC236}">
                <a16:creationId xmlns:a16="http://schemas.microsoft.com/office/drawing/2014/main" id="{999689D9-F845-7A6E-C272-9A6964D2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45" b="-2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1B370F-EF50-F19A-0FA2-507D7C91C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4" y="2478236"/>
            <a:ext cx="4555782" cy="3637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Zadania ochrony ludności i obrony cywilnej są wykonywane przez </a:t>
            </a:r>
            <a:r>
              <a:rPr lang="pl-PL" sz="2400" b="1" dirty="0">
                <a:ea typeface="+mn-lt"/>
                <a:cs typeface="+mn-lt"/>
              </a:rPr>
              <a:t>organy</a:t>
            </a:r>
            <a:r>
              <a:rPr lang="pl-PL" sz="2000" dirty="0">
                <a:ea typeface="+mn-lt"/>
                <a:cs typeface="+mn-lt"/>
              </a:rPr>
              <a:t> ochrony ludności i obrony cywilnej </a:t>
            </a:r>
            <a:r>
              <a:rPr lang="pl-PL" sz="2400" b="1" dirty="0">
                <a:ea typeface="+mn-lt"/>
                <a:cs typeface="+mn-lt"/>
              </a:rPr>
              <a:t>oraz podmioty </a:t>
            </a:r>
            <a:r>
              <a:rPr lang="pl-PL" sz="2000" dirty="0">
                <a:ea typeface="+mn-lt"/>
                <a:cs typeface="+mn-lt"/>
              </a:rPr>
              <a:t>ochrony ludności i obrony cywilnej - w zależności od rodzaju i skali zagrożeń.</a:t>
            </a:r>
            <a:endParaRPr lang="pl-PL" sz="2000" b="1" strike="sngStrike" dirty="0"/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ADE453-A5EC-28B7-0C41-34FAE1672872}"/>
              </a:ext>
            </a:extLst>
          </p:cNvPr>
          <p:cNvSpPr txBox="1"/>
          <p:nvPr/>
        </p:nvSpPr>
        <p:spPr>
          <a:xfrm>
            <a:off x="6797569" y="6646124"/>
            <a:ext cx="508083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ea typeface="+mn-lt"/>
                <a:cs typeface="+mn-lt"/>
              </a:rPr>
              <a:t>https://infosecurity24.pl/bezpieczenstwo-wewnetrzne/ochrona-ludnosci-i-obrona-cywilna-staje-sie-faktem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120645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4B5B3-4522-9F09-179D-1A127D676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l-PL" sz="2300" b="1">
                <a:latin typeface="Calibri"/>
                <a:ea typeface="Calibri"/>
                <a:cs typeface="Calibri"/>
              </a:rPr>
              <a:t>Podstawą finansowania realizacji zadań ochrony ludności i obrony cywilnej jest Program Ochrony Ludności i Obrony Cywilnej.</a:t>
            </a:r>
            <a:endParaRPr lang="pl-PL" sz="2300"/>
          </a:p>
        </p:txBody>
      </p:sp>
      <p:pic>
        <p:nvPicPr>
          <p:cNvPr id="4" name="Obraz 3" descr="Dodatkowe 5 mld zł na finansowanie ochrony ludności i obrony cywilnej w  2025 r. - Opolski Urząd Wojewódzki - Portal Gov.pl">
            <a:extLst>
              <a:ext uri="{FF2B5EF4-FFF2-40B4-BE49-F238E27FC236}">
                <a16:creationId xmlns:a16="http://schemas.microsoft.com/office/drawing/2014/main" id="{20880D18-5DED-AA12-903E-D2A86F34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94" b="12771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26593E-3CAB-BF09-9178-34BF95CAE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Finansowanie ochrony ludności i obrony cywilnej w Polsce opiera się na ustawowym wymogu przeznaczenia co najmniej 0,3% PKB rocznie, z czego 0,15% jest na cele obronne, a pozostała część na ochronę ludności. Środki te są zarządzane w ramach Programu Ochrony Ludności i Obrony Cywilnej (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OLiOC</a:t>
            </a:r>
            <a:r>
              <a:rPr lang="pl-PL" sz="1800" dirty="0">
                <a:latin typeface="Calibri"/>
                <a:ea typeface="Calibri"/>
                <a:cs typeface="Calibri"/>
              </a:rPr>
              <a:t>), który określa szczegółowe finansowanie zadań. </a:t>
            </a: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Głównymi źródłami finansowania są budżet państwa, który przekazuje środki samorządom. Dodatkowe środki pochodzą z Funduszu Modernizacji Bezpieczeństwa Publicznego i Ochrony Ludności. </a:t>
            </a:r>
            <a:endParaRPr lang="pl-PL" sz="18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2323377-C165-8472-786C-74DF63AA20AA}"/>
              </a:ext>
            </a:extLst>
          </p:cNvPr>
          <p:cNvSpPr txBox="1"/>
          <p:nvPr/>
        </p:nvSpPr>
        <p:spPr>
          <a:xfrm>
            <a:off x="6898683" y="-2860"/>
            <a:ext cx="529373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https://www.gov.pl/web/uw-opolski/dodatkowe-5-mld-zl-na-finansowanie-ochrony-ludnosci-i-obrony-cywilnej-w-2025-r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24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67C81F-F969-488E-00EE-D2F5859B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pl-PL" sz="3400" b="1" dirty="0">
                <a:latin typeface="Calibri"/>
                <a:ea typeface="Calibri"/>
                <a:cs typeface="Calibri"/>
              </a:rPr>
              <a:t>Infrastruktura niezbędna do realizacji zadań ochrony ludności i obrony cywilnej</a:t>
            </a:r>
          </a:p>
        </p:txBody>
      </p:sp>
      <p:pic>
        <p:nvPicPr>
          <p:cNvPr id="4" name="Obraz 3" descr="Dekalog dla nowej obrony cywilnej [OPINIA]">
            <a:extLst>
              <a:ext uri="{FF2B5EF4-FFF2-40B4-BE49-F238E27FC236}">
                <a16:creationId xmlns:a16="http://schemas.microsoft.com/office/drawing/2014/main" id="{7BEC640E-DBDE-89FC-13EA-315AD2AC2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45" b="-2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591AAD-FA61-FEB7-AA53-340C7015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4" y="670559"/>
            <a:ext cx="4555782" cy="54450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Infrastrukturą niezbędną </a:t>
            </a:r>
            <a:r>
              <a:rPr lang="pl-PL" sz="1600" b="1" dirty="0">
                <a:latin typeface="Calibri"/>
                <a:ea typeface="+mn-lt"/>
                <a:cs typeface="+mn-lt"/>
              </a:rPr>
              <a:t>do realizacji </a:t>
            </a:r>
            <a:r>
              <a:rPr lang="pl-PL" sz="2000" b="1" dirty="0">
                <a:latin typeface="Calibri"/>
                <a:ea typeface="+mn-lt"/>
                <a:cs typeface="+mn-lt"/>
              </a:rPr>
              <a:t>zadań ochrony ludności i obrony</a:t>
            </a:r>
            <a:r>
              <a:rPr lang="pl-PL" sz="1600" dirty="0">
                <a:latin typeface="Calibri"/>
                <a:ea typeface="+mn-lt"/>
                <a:cs typeface="+mn-lt"/>
              </a:rPr>
              <a:t> </a:t>
            </a:r>
            <a:r>
              <a:rPr lang="pl-PL" sz="2000" b="1" dirty="0">
                <a:latin typeface="Calibri"/>
                <a:ea typeface="+mn-lt"/>
                <a:cs typeface="+mn-lt"/>
              </a:rPr>
              <a:t>cywilnej</a:t>
            </a:r>
            <a:r>
              <a:rPr lang="pl-PL" sz="1600" dirty="0">
                <a:latin typeface="Calibri"/>
                <a:ea typeface="+mn-lt"/>
                <a:cs typeface="+mn-lt"/>
              </a:rPr>
              <a:t> </a:t>
            </a:r>
            <a:r>
              <a:rPr lang="pl-PL" sz="2000" b="1" dirty="0">
                <a:latin typeface="Calibri"/>
                <a:ea typeface="+mn-lt"/>
                <a:cs typeface="+mn-lt"/>
              </a:rPr>
              <a:t>jest</a:t>
            </a:r>
            <a:r>
              <a:rPr lang="pl-PL" sz="1600" dirty="0">
                <a:latin typeface="Calibri"/>
                <a:ea typeface="+mn-lt"/>
                <a:cs typeface="+mn-lt"/>
              </a:rPr>
              <a:t> </a:t>
            </a:r>
            <a:r>
              <a:rPr lang="pl-PL" sz="2000" b="1" dirty="0">
                <a:latin typeface="Calibri"/>
                <a:ea typeface="+mn-lt"/>
                <a:cs typeface="+mn-lt"/>
              </a:rPr>
              <a:t>infrastruktura</a:t>
            </a:r>
            <a:r>
              <a:rPr lang="pl-PL" sz="1600" dirty="0">
                <a:latin typeface="Calibri"/>
                <a:ea typeface="+mn-lt"/>
                <a:cs typeface="+mn-lt"/>
              </a:rPr>
              <a:t> zapewniająca w szczególności: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1) schronienie lub nocleg;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2) zaopatrzenie w wodę i żywność oraz w produkty lecznicze;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3) energię elektryczną, paliwo, łączność, usługi teleinformatyczne i transport;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4) udzielanie pierwszej pomocy, kwalifikowanej pierwszej pomocy i świadczeń opieki zdrowotnej;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5) magazynowanie i dystrybucję rezerw materiałowych;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6) realizację działań ratowniczych, pomocy humanitarnej i pomocy doraźnej;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7) wykrywanie zagrożeń, powiadamianie, ostrzeganie i alarmowanie o zagrożeniach;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1600" dirty="0">
                <a:latin typeface="Calibri"/>
                <a:ea typeface="+mn-lt"/>
                <a:cs typeface="+mn-lt"/>
              </a:rPr>
              <a:t>8) funkcjonowanie usług publicznych.</a:t>
            </a:r>
            <a:endParaRPr lang="pl-PL" sz="1600" dirty="0">
              <a:latin typeface="Calibri"/>
            </a:endParaRP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CEE6D9C-62B5-AB90-CEAB-850348D169D3}"/>
              </a:ext>
            </a:extLst>
          </p:cNvPr>
          <p:cNvSpPr txBox="1"/>
          <p:nvPr/>
        </p:nvSpPr>
        <p:spPr>
          <a:xfrm>
            <a:off x="-1606" y="6644561"/>
            <a:ext cx="432924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https://infosecurity24.pl/bezpieczenstwo-wewnetrzne/dekalog-dla-nowej-obrony-cywilnej-opinia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41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Ustawa o Ochronie Ludności i Obronie Cywilnej / Śląski Urząd Wojewódzki w  Katowicach">
            <a:extLst>
              <a:ext uri="{FF2B5EF4-FFF2-40B4-BE49-F238E27FC236}">
                <a16:creationId xmlns:a16="http://schemas.microsoft.com/office/drawing/2014/main" id="{2515D4B5-3271-9F9C-6AF9-4579D48F82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6" r="8484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79589D-B25F-9605-C809-FB6821510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969" y="1706783"/>
            <a:ext cx="5224428" cy="49310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pl-PL" sz="1400" b="1" strike="sngStrike" dirty="0">
              <a:latin typeface="Aptos"/>
              <a:ea typeface="Calibri"/>
              <a:cs typeface="Calibri"/>
            </a:endParaRPr>
          </a:p>
          <a:p>
            <a:pPr>
              <a:buNone/>
            </a:pPr>
            <a:r>
              <a:rPr lang="pl-PL" sz="1600" b="1" dirty="0">
                <a:latin typeface="Calibri"/>
                <a:ea typeface="+mn-lt"/>
                <a:cs typeface="+mn-lt"/>
              </a:rPr>
              <a:t>ODPOWIEDZIALNOŚĆ ZA REALIZACJĘ:</a:t>
            </a:r>
          </a:p>
          <a:p>
            <a:pPr marL="342900" indent="-342900">
              <a:buAutoNum type="arabicPeriod"/>
            </a:pPr>
            <a:r>
              <a:rPr lang="pl-PL" sz="1600" b="1" dirty="0">
                <a:latin typeface="Calibri"/>
                <a:ea typeface="+mn-lt"/>
                <a:cs typeface="+mn-lt"/>
              </a:rPr>
              <a:t>Minister właściwy do spraw wewnętrznych</a:t>
            </a:r>
            <a:r>
              <a:rPr lang="pl-PL" sz="1600" dirty="0">
                <a:latin typeface="Calibri"/>
                <a:ea typeface="+mn-lt"/>
                <a:cs typeface="+mn-lt"/>
              </a:rPr>
              <a:t> odpowiada za realizację polityki państwa w zakresie ochrony ludności i obrony cywilnej oraz koordynuje realizację zadań ochrony ludności i obrony cywilnej przez organy ochrony ludności.</a:t>
            </a:r>
            <a:endParaRPr lang="pl-PL" sz="1600">
              <a:latin typeface="Calibri"/>
              <a:ea typeface="+mn-lt"/>
              <a:cs typeface="Calibri"/>
            </a:endParaRPr>
          </a:p>
          <a:p>
            <a:pPr marL="342900" indent="-342900">
              <a:buAutoNum type="arabicPeriod"/>
            </a:pPr>
            <a:r>
              <a:rPr lang="pl-PL" sz="1600" b="1" dirty="0">
                <a:latin typeface="Calibri"/>
                <a:ea typeface="+mn-lt"/>
                <a:cs typeface="+mn-lt"/>
              </a:rPr>
              <a:t>  Wójt (burmistrz, prezydent miasta), starosta oraz wojewoda</a:t>
            </a:r>
            <a:r>
              <a:rPr lang="pl-PL" sz="1600" dirty="0">
                <a:latin typeface="Calibri"/>
                <a:ea typeface="+mn-lt"/>
                <a:cs typeface="+mn-lt"/>
              </a:rPr>
              <a:t> odpowiadają za realizację zadań ochrony ludności i obrony cywilnej odpowiednio na obszarze gminy, powiatu i województwa.</a:t>
            </a:r>
            <a:endParaRPr lang="pl-PL" sz="1600">
              <a:latin typeface="Calibri"/>
              <a:ea typeface="+mn-lt"/>
              <a:cs typeface="Calibri"/>
            </a:endParaRPr>
          </a:p>
          <a:p>
            <a:pPr marL="342900" indent="-342900">
              <a:buAutoNum type="arabicPeriod"/>
            </a:pPr>
            <a:r>
              <a:rPr lang="pl-PL" sz="1600" b="1" dirty="0">
                <a:latin typeface="Calibri"/>
                <a:ea typeface="+mn-lt"/>
                <a:cs typeface="+mn-lt"/>
              </a:rPr>
              <a:t>Marszałek województwa oraz minister,</a:t>
            </a:r>
            <a:r>
              <a:rPr lang="pl-PL" sz="1600" dirty="0">
                <a:latin typeface="Calibri"/>
                <a:ea typeface="+mn-lt"/>
                <a:cs typeface="+mn-lt"/>
              </a:rPr>
              <a:t> o którym mowa w ust. 1 pkt 2 lit. b, odpowiadają za realizację zadań ochrony ludności i obrony cywilnej w zakresie swojej właściwości.</a:t>
            </a:r>
            <a:endParaRPr lang="pl-PL" sz="1600" dirty="0">
              <a:latin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821F29B-8480-F72C-3010-4B35F5C7890D}"/>
              </a:ext>
            </a:extLst>
          </p:cNvPr>
          <p:cNvSpPr txBox="1"/>
          <p:nvPr/>
        </p:nvSpPr>
        <p:spPr>
          <a:xfrm>
            <a:off x="128750" y="6527989"/>
            <a:ext cx="257616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https://www.gov.pl/web/obrona-cywilna/infografiki1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501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713698-70E7-303E-367B-A8E3431F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err="1">
                <a:latin typeface="Calibri"/>
                <a:ea typeface="+mn-lt"/>
                <a:cs typeface="+mn-lt"/>
              </a:rPr>
              <a:t>Odpowiedzialność</a:t>
            </a:r>
            <a:r>
              <a:rPr lang="en-US" sz="1800" dirty="0">
                <a:latin typeface="Calibri"/>
                <a:ea typeface="+mn-lt"/>
                <a:cs typeface="+mn-lt"/>
              </a:rPr>
              <a:t> za </a:t>
            </a:r>
            <a:r>
              <a:rPr lang="en-US" sz="1800" err="1">
                <a:latin typeface="Calibri"/>
                <a:ea typeface="+mn-lt"/>
                <a:cs typeface="+mn-lt"/>
              </a:rPr>
              <a:t>ochronę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ludności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obronę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cywilną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ponosi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państwo</a:t>
            </a:r>
            <a:r>
              <a:rPr lang="en-US" sz="1800" dirty="0">
                <a:latin typeface="Calibri"/>
                <a:ea typeface="+mn-lt"/>
                <a:cs typeface="+mn-lt"/>
              </a:rPr>
              <a:t>, </a:t>
            </a:r>
            <a:r>
              <a:rPr lang="en-US" sz="1800" err="1">
                <a:latin typeface="Calibri"/>
                <a:ea typeface="+mn-lt"/>
                <a:cs typeface="+mn-lt"/>
              </a:rPr>
              <a:t>które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realizuje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ją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poprzez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organy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administracji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publicznej</a:t>
            </a:r>
            <a:r>
              <a:rPr lang="en-US" sz="1800" dirty="0">
                <a:latin typeface="Calibri"/>
                <a:ea typeface="+mn-lt"/>
                <a:cs typeface="+mn-lt"/>
              </a:rPr>
              <a:t> (</a:t>
            </a:r>
            <a:r>
              <a:rPr lang="en-US" sz="1800" err="1">
                <a:latin typeface="Calibri"/>
                <a:ea typeface="+mn-lt"/>
                <a:cs typeface="+mn-lt"/>
              </a:rPr>
              <a:t>rządowe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samorządowe</a:t>
            </a:r>
            <a:r>
              <a:rPr lang="en-US" sz="1800" dirty="0">
                <a:latin typeface="Calibri"/>
                <a:ea typeface="+mn-lt"/>
                <a:cs typeface="+mn-lt"/>
              </a:rPr>
              <a:t>) </a:t>
            </a:r>
            <a:r>
              <a:rPr lang="en-US" sz="1800" err="1">
                <a:latin typeface="Calibri"/>
                <a:ea typeface="+mn-lt"/>
                <a:cs typeface="+mn-lt"/>
              </a:rPr>
              <a:t>na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szczeblu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centralnym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lokalnym</a:t>
            </a:r>
            <a:r>
              <a:rPr lang="en-US" sz="1800" dirty="0">
                <a:latin typeface="Calibri"/>
                <a:ea typeface="+mn-lt"/>
                <a:cs typeface="+mn-lt"/>
              </a:rPr>
              <a:t>, jak </a:t>
            </a:r>
            <a:r>
              <a:rPr lang="en-US" sz="1800" err="1">
                <a:latin typeface="Calibri"/>
                <a:ea typeface="+mn-lt"/>
                <a:cs typeface="+mn-lt"/>
              </a:rPr>
              <a:t>również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poprzez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podmioty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wykonujące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zadania</a:t>
            </a:r>
            <a:r>
              <a:rPr lang="en-US" sz="1800" dirty="0">
                <a:latin typeface="Calibri"/>
                <a:ea typeface="+mn-lt"/>
                <a:cs typeface="+mn-lt"/>
              </a:rPr>
              <a:t> z </a:t>
            </a:r>
            <a:r>
              <a:rPr lang="en-US" sz="1800" err="1">
                <a:latin typeface="Calibri"/>
                <a:ea typeface="+mn-lt"/>
                <a:cs typeface="+mn-lt"/>
              </a:rPr>
              <a:t>tego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zakresu</a:t>
            </a:r>
            <a:r>
              <a:rPr lang="en-US" sz="1800" dirty="0">
                <a:latin typeface="Calibri"/>
                <a:ea typeface="+mn-lt"/>
                <a:cs typeface="+mn-lt"/>
              </a:rPr>
              <a:t>. </a:t>
            </a:r>
            <a:r>
              <a:rPr lang="en-US" sz="1800" err="1">
                <a:latin typeface="Calibri"/>
                <a:ea typeface="+mn-lt"/>
                <a:cs typeface="+mn-lt"/>
              </a:rPr>
              <a:t>Kluczową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rolę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odgrywają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wojewodowie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starostowie</a:t>
            </a:r>
            <a:r>
              <a:rPr lang="en-US" sz="1800" dirty="0">
                <a:latin typeface="Calibri"/>
                <a:ea typeface="+mn-lt"/>
                <a:cs typeface="+mn-lt"/>
              </a:rPr>
              <a:t>, </a:t>
            </a:r>
            <a:r>
              <a:rPr lang="en-US" sz="1800" err="1">
                <a:latin typeface="Calibri"/>
                <a:ea typeface="+mn-lt"/>
                <a:cs typeface="+mn-lt"/>
              </a:rPr>
              <a:t>którzy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koordynują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działania</a:t>
            </a:r>
            <a:r>
              <a:rPr lang="en-US" sz="1800" dirty="0">
                <a:latin typeface="Calibri"/>
                <a:ea typeface="+mn-lt"/>
                <a:cs typeface="+mn-lt"/>
              </a:rPr>
              <a:t>, a </a:t>
            </a:r>
            <a:r>
              <a:rPr lang="en-US" sz="1800" err="1">
                <a:latin typeface="Calibri"/>
                <a:ea typeface="+mn-lt"/>
                <a:cs typeface="+mn-lt"/>
              </a:rPr>
              <a:t>także</a:t>
            </a:r>
            <a:r>
              <a:rPr lang="en-US" sz="1800" dirty="0">
                <a:latin typeface="Calibri"/>
                <a:ea typeface="+mn-lt"/>
                <a:cs typeface="+mn-lt"/>
              </a:rPr>
              <a:t> same </a:t>
            </a:r>
            <a:r>
              <a:rPr lang="en-US" sz="1800" err="1">
                <a:latin typeface="Calibri"/>
                <a:ea typeface="+mn-lt"/>
                <a:cs typeface="+mn-lt"/>
              </a:rPr>
              <a:t>gminy</a:t>
            </a:r>
            <a:r>
              <a:rPr lang="en-US" sz="1800" dirty="0">
                <a:latin typeface="Calibri"/>
                <a:ea typeface="+mn-lt"/>
                <a:cs typeface="+mn-lt"/>
              </a:rPr>
              <a:t> w </a:t>
            </a:r>
            <a:r>
              <a:rPr lang="en-US" sz="1800" err="1">
                <a:latin typeface="Calibri"/>
                <a:ea typeface="+mn-lt"/>
                <a:cs typeface="+mn-lt"/>
              </a:rPr>
              <a:t>zakresie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zadań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własnych</a:t>
            </a:r>
            <a:r>
              <a:rPr lang="en-US" sz="1800" dirty="0">
                <a:latin typeface="Calibri"/>
                <a:ea typeface="+mn-lt"/>
                <a:cs typeface="+mn-lt"/>
              </a:rPr>
              <a:t>, </a:t>
            </a:r>
            <a:r>
              <a:rPr lang="en-US" sz="1800" err="1">
                <a:latin typeface="Calibri"/>
                <a:ea typeface="+mn-lt"/>
                <a:cs typeface="+mn-lt"/>
              </a:rPr>
              <a:t>realizując</a:t>
            </a:r>
            <a:r>
              <a:rPr lang="en-US" sz="1800" dirty="0">
                <a:latin typeface="Calibri"/>
                <a:ea typeface="+mn-lt"/>
                <a:cs typeface="+mn-lt"/>
              </a:rPr>
              <a:t> je </a:t>
            </a:r>
            <a:r>
              <a:rPr lang="en-US" sz="1800" err="1">
                <a:latin typeface="Calibri"/>
                <a:ea typeface="+mn-lt"/>
                <a:cs typeface="+mn-lt"/>
              </a:rPr>
              <a:t>zgodnie</a:t>
            </a:r>
            <a:r>
              <a:rPr lang="en-US" sz="1800" dirty="0">
                <a:latin typeface="Calibri"/>
                <a:ea typeface="+mn-lt"/>
                <a:cs typeface="+mn-lt"/>
              </a:rPr>
              <a:t> z </a:t>
            </a:r>
            <a:r>
              <a:rPr lang="en-US" sz="1800" err="1">
                <a:latin typeface="Calibri"/>
                <a:ea typeface="+mn-lt"/>
                <a:cs typeface="+mn-lt"/>
              </a:rPr>
              <a:t>Programem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Ochrony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Ludności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i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Obrony</a:t>
            </a:r>
            <a:r>
              <a:rPr lang="en-US" sz="1800" dirty="0">
                <a:latin typeface="Calibri"/>
                <a:ea typeface="+mn-lt"/>
                <a:cs typeface="+mn-lt"/>
              </a:rPr>
              <a:t> </a:t>
            </a:r>
            <a:r>
              <a:rPr lang="en-US" sz="1800" err="1">
                <a:latin typeface="Calibri"/>
                <a:ea typeface="+mn-lt"/>
                <a:cs typeface="+mn-lt"/>
              </a:rPr>
              <a:t>Cywilnej</a:t>
            </a:r>
            <a:r>
              <a:rPr lang="en-US" sz="1800" dirty="0">
                <a:latin typeface="Calibri"/>
                <a:ea typeface="+mn-lt"/>
                <a:cs typeface="+mn-lt"/>
              </a:rPr>
              <a:t>. </a:t>
            </a:r>
            <a:endParaRPr lang="pl-PL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Symbol zastępczy zawartości 3" descr="Ustawa o Ochronie Ludności i Obronie Cywilnej / Śląski Urząd Wojewódzki w  Katowicach">
            <a:extLst>
              <a:ext uri="{FF2B5EF4-FFF2-40B4-BE49-F238E27FC236}">
                <a16:creationId xmlns:a16="http://schemas.microsoft.com/office/drawing/2014/main" id="{AB255084-148B-4DEC-7AF0-EBAF72E9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C9A8EBF-753C-7551-84A9-F28896682393}"/>
              </a:ext>
            </a:extLst>
          </p:cNvPr>
          <p:cNvSpPr txBox="1"/>
          <p:nvPr/>
        </p:nvSpPr>
        <p:spPr>
          <a:xfrm>
            <a:off x="9439764" y="6444482"/>
            <a:ext cx="257616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https://www.gov.pl/web/obrona-cywilna/infografiki1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93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Pomorskie dostało 284 mln zł na ochronę ludności i obronę cywilną">
            <a:extLst>
              <a:ext uri="{FF2B5EF4-FFF2-40B4-BE49-F238E27FC236}">
                <a16:creationId xmlns:a16="http://schemas.microsoft.com/office/drawing/2014/main" id="{DCA4C6E1-E94B-2110-2D06-99EDF8A6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40639F-CD9C-F7B9-876C-852B1B6B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b="1">
                <a:latin typeface="Calibri"/>
                <a:ea typeface="Calibri"/>
                <a:cs typeface="Calibri"/>
              </a:rPr>
              <a:t>Rządowy Zespół ochrony ludności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39F160-1166-71B8-C45D-A13D0B370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sz="1700" dirty="0">
                <a:latin typeface="Calibri"/>
                <a:ea typeface="+mn-lt"/>
                <a:cs typeface="+mn-lt"/>
              </a:rPr>
              <a:t>1.  Rządowy Zespół Ochrony Ludności, zwany dalej "Zespołem", działa przy Radzie Ministrów jako organ  opiniodawczo-doradczym właściwym w sprawach ochrony ludności i obrony cywilnej.</a:t>
            </a:r>
            <a:endParaRPr lang="pl-PL" sz="17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700" dirty="0">
                <a:latin typeface="Calibri"/>
                <a:ea typeface="+mn-lt"/>
                <a:cs typeface="+mn-lt"/>
              </a:rPr>
              <a:t>2.  Do zadań Zespołu należy doradzanie Radzie Ministrów w zakresie planowania i wdrażania rozwiązań organizacyjnych z zakresu ochrony ludności i obrony cywilnej, współpraca z Rządowym Zespołem Zarządzania Kryzysowego oraz wykonywanie innych zadań przewidzianych w ustawie.</a:t>
            </a:r>
            <a:endParaRPr lang="pl-PL" sz="1700" dirty="0">
              <a:latin typeface="Calibri"/>
            </a:endParaRPr>
          </a:p>
          <a:p>
            <a:endParaRPr lang="pl-PL" sz="17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272163F-46F2-281C-50B4-BE24A8C18401}"/>
              </a:ext>
            </a:extLst>
          </p:cNvPr>
          <p:cNvSpPr txBox="1"/>
          <p:nvPr/>
        </p:nvSpPr>
        <p:spPr>
          <a:xfrm>
            <a:off x="48807" y="6520587"/>
            <a:ext cx="60104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https://www.facebook.com/PUWGdansk/posts/%EF%B8%8F-program-ochrony-ludno%C5%9Bci-i-obrony-cywilnej-na-lata-2025-2026-okre%C5%9Bla-priorytet/1187691980067857/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479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Pomorskie dostało 284 mln zł na ochronę ludności i obronę cywilną">
            <a:extLst>
              <a:ext uri="{FF2B5EF4-FFF2-40B4-BE49-F238E27FC236}">
                <a16:creationId xmlns:a16="http://schemas.microsoft.com/office/drawing/2014/main" id="{6D95940A-C895-5BEA-01BC-A3681DD1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A19D16-2971-CFE3-6EBE-E089A89B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282" y="1860092"/>
            <a:ext cx="4688571" cy="4316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b="1" dirty="0">
                <a:latin typeface="Calibri"/>
                <a:ea typeface="Calibri"/>
                <a:cs typeface="Calibri"/>
              </a:rPr>
              <a:t>3.  W skład Rządowego Zespołu ochrony ludności wchodzą:</a:t>
            </a:r>
          </a:p>
          <a:p>
            <a:pPr marL="0" indent="0">
              <a:buNone/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1) przewodniczący - 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Minister Właściwy do Spraw Wewnętrznych</a:t>
            </a:r>
            <a:r>
              <a:rPr lang="pl-PL" sz="2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;</a:t>
            </a: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2) członkowie - przedstawiciele 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Ministra Obrony Narodowej</a:t>
            </a:r>
            <a:r>
              <a:rPr lang="pl-PL" sz="2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Ministra Koordynatora</a:t>
            </a:r>
            <a:r>
              <a:rPr lang="pl-PL" sz="2000" b="1" dirty="0">
                <a:latin typeface="Calibri"/>
                <a:ea typeface="Calibri"/>
                <a:cs typeface="Calibri"/>
              </a:rPr>
              <a:t> 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Służb Specjalnych</a:t>
            </a:r>
            <a:r>
              <a:rPr lang="pl-PL" sz="2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pl-PL" sz="2000" dirty="0">
                <a:latin typeface="Calibri"/>
                <a:ea typeface="Calibri"/>
                <a:cs typeface="Calibri"/>
              </a:rPr>
              <a:t> jeżeli został powołany, 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Komitetu do spraw Pożytku Publicznego</a:t>
            </a:r>
            <a:r>
              <a:rPr lang="pl-PL" sz="2000" dirty="0">
                <a:latin typeface="Calibri"/>
                <a:ea typeface="Calibri"/>
                <a:cs typeface="Calibri"/>
              </a:rPr>
              <a:t> oraz ministrów kierujących działami administracji rządowej:</a:t>
            </a:r>
          </a:p>
          <a:p>
            <a:pPr marL="0" indent="400050">
              <a:buNone/>
            </a:pPr>
            <a:endParaRPr lang="pl-PL" sz="1700">
              <a:latin typeface="Calibri"/>
              <a:ea typeface="Calibri"/>
              <a:cs typeface="Calibri"/>
            </a:endParaRPr>
          </a:p>
          <a:p>
            <a:pPr marL="0" indent="400050">
              <a:buNone/>
            </a:pPr>
            <a:endParaRPr lang="pl-PL" sz="1700">
              <a:latin typeface="Calibri"/>
              <a:ea typeface="Calibri"/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3F261B6-C931-79E2-BDE4-20F6D665795F}"/>
              </a:ext>
            </a:extLst>
          </p:cNvPr>
          <p:cNvSpPr txBox="1"/>
          <p:nvPr/>
        </p:nvSpPr>
        <p:spPr>
          <a:xfrm>
            <a:off x="48807" y="6520587"/>
            <a:ext cx="60104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https://www.facebook.com/PUWGdansk/posts/%EF%B8%8F-program-ochrony-ludno%C5%9Bci-i-obrony-cywilnej-na-lata-2025-2026-okre%C5%9Bla-priorytet/1187691980067857/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47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013513-C503-170A-F828-E82E128F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Podmioty ochrony ludności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26FA72-105A-F989-1020-ECA35180F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3181048"/>
            <a:ext cx="9892098" cy="3253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Calibri"/>
                <a:ea typeface="Calibri"/>
                <a:cs typeface="Calibri"/>
              </a:rPr>
              <a:t>Według Ustawy z dnia 5 grudnia 2024 r. o ochronie ludności i obronie cywilnej mamy 39 podmioty ochrony ludności. </a:t>
            </a:r>
          </a:p>
          <a:p>
            <a:pPr marL="0" indent="0">
              <a:buNone/>
            </a:pPr>
            <a:r>
              <a:rPr lang="pl-PL" sz="2400" dirty="0">
                <a:latin typeface="Calibri"/>
                <a:ea typeface="Calibri"/>
                <a:cs typeface="Calibri"/>
              </a:rPr>
              <a:t>Są to m.in. Rządowe Centrum Bezpieczeństwa, jednostki organizacyjne Państwowej Straży Pożarnej, ochotnicze i zakładowe staże pożarne, Służby Ratownicze, Inspekcja ochrony środowiska itp.</a:t>
            </a:r>
          </a:p>
        </p:txBody>
      </p:sp>
    </p:spTree>
    <p:extLst>
      <p:ext uri="{BB962C8B-B14F-4D97-AF65-F5344CB8AC3E}">
        <p14:creationId xmlns:p14="http://schemas.microsoft.com/office/powerpoint/2010/main" val="308204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13167-FFC4-C698-2B5F-4EE174F5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Calibri"/>
                <a:ea typeface="Calibri"/>
                <a:cs typeface="Calibri"/>
              </a:rPr>
              <a:t>System powiadamiania, ostrzegania i alarmowania o zagrożeniach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470F52-A8EA-0597-2ACE-1915DE7A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9042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1.  </a:t>
            </a:r>
            <a:r>
              <a:rPr lang="pl-PL" sz="3300" dirty="0">
                <a:latin typeface="Calibri"/>
                <a:ea typeface="+mn-lt"/>
                <a:cs typeface="+mn-lt"/>
              </a:rPr>
              <a:t>Powiadamianie, ostrzeganie i alarmowanie ludności o zagrożeniach następuje </a:t>
            </a:r>
            <a:r>
              <a:rPr lang="pl-PL" sz="3300" b="1" dirty="0">
                <a:latin typeface="Calibri"/>
                <a:ea typeface="+mn-lt"/>
                <a:cs typeface="+mn-lt"/>
              </a:rPr>
              <a:t>za pomocą systemu powiadamiania, ostrzegania i alarmowania o zagrożeniach</a:t>
            </a:r>
            <a:r>
              <a:rPr lang="pl-PL" sz="3300" dirty="0">
                <a:latin typeface="Calibri"/>
                <a:ea typeface="+mn-lt"/>
                <a:cs typeface="+mn-lt"/>
              </a:rPr>
              <a:t> nadzorowanego przez ministra właściwego do spraw wewnętrznych (MSWiA).</a:t>
            </a:r>
            <a:endParaRPr lang="pl-PL" sz="3300" dirty="0"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2.  W </a:t>
            </a:r>
            <a:r>
              <a:rPr lang="pl-PL" sz="3300" b="1" dirty="0">
                <a:latin typeface="Calibri"/>
                <a:ea typeface="+mn-lt"/>
                <a:cs typeface="+mn-lt"/>
              </a:rPr>
              <a:t>skład systemu powiadamiania, ostrzegania i alarmowania o zagrożeniach </a:t>
            </a:r>
            <a:r>
              <a:rPr lang="pl-PL" sz="3300" dirty="0">
                <a:latin typeface="Calibri"/>
                <a:ea typeface="+mn-lt"/>
                <a:cs typeface="+mn-lt"/>
              </a:rPr>
              <a:t>wchodzą w szczególności:</a:t>
            </a:r>
            <a:endParaRPr lang="pl-PL" sz="3300" dirty="0"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1) 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syreny alarmowe i urządzenia nagłaśniające</a:t>
            </a:r>
            <a:r>
              <a:rPr lang="pl-PL" sz="3300" dirty="0">
                <a:latin typeface="Calibri"/>
                <a:ea typeface="+mn-lt"/>
                <a:cs typeface="+mn-lt"/>
              </a:rPr>
              <a:t> będące w dyspozycji administracji publicznej, służb, przedsiębiorców i organizacji pozarządowych;</a:t>
            </a:r>
            <a:endParaRPr lang="pl-PL" sz="3300" dirty="0"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2) 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krajowe, regionalne i lokalne systemy ostrzegania,</a:t>
            </a:r>
            <a:r>
              <a:rPr lang="pl-PL" sz="3300" dirty="0">
                <a:latin typeface="Calibri"/>
                <a:ea typeface="+mn-lt"/>
                <a:cs typeface="+mn-lt"/>
              </a:rPr>
              <a:t> w tym Regionalny System Ostrzegania (RSO);</a:t>
            </a:r>
            <a:endParaRPr lang="pl-PL" sz="3300" dirty="0"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3) 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środki dystrybucji informacji </a:t>
            </a:r>
            <a:r>
              <a:rPr lang="pl-PL" sz="3300" dirty="0">
                <a:latin typeface="Calibri"/>
                <a:ea typeface="+mn-lt"/>
                <a:cs typeface="+mn-lt"/>
              </a:rPr>
              <a:t>należące do wydawców dzienników lokalnych i ogólnopolskich;</a:t>
            </a:r>
            <a:endParaRPr lang="pl-PL" sz="3300" dirty="0"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4) kanały informacyjne nadawców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 programów radiowych i telewizyjnych;</a:t>
            </a:r>
            <a:endParaRPr lang="pl-PL" sz="3300" b="1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5) 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ALERT RCB;</a:t>
            </a:r>
            <a:endParaRPr lang="pl-PL" sz="3300" b="1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6) 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ostrzeżenie publiczne </a:t>
            </a:r>
            <a:r>
              <a:rPr lang="pl-PL" sz="3300" dirty="0">
                <a:latin typeface="Calibri"/>
                <a:ea typeface="+mn-lt"/>
                <a:cs typeface="+mn-lt"/>
              </a:rPr>
              <a:t>wysyłane w ramach technologii cyfrowych szybkiej transmisji;</a:t>
            </a:r>
            <a:endParaRPr lang="pl-PL" sz="3300" dirty="0">
              <a:latin typeface="Calibri"/>
              <a:ea typeface="Calibri"/>
              <a:cs typeface="Calibri"/>
            </a:endParaRPr>
          </a:p>
          <a:p>
            <a:pPr marL="628650">
              <a:lnSpc>
                <a:spcPct val="120000"/>
              </a:lnSpc>
              <a:buNone/>
            </a:pPr>
            <a:r>
              <a:rPr lang="pl-PL" sz="3300" dirty="0">
                <a:latin typeface="Calibri"/>
                <a:ea typeface="+mn-lt"/>
                <a:cs typeface="+mn-lt"/>
              </a:rPr>
              <a:t>7) </a:t>
            </a:r>
            <a:r>
              <a:rPr lang="pl-PL" sz="33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informacje zamieszczane w sieci Internet </a:t>
            </a:r>
            <a:r>
              <a:rPr lang="pl-PL" sz="3300" dirty="0">
                <a:latin typeface="Calibri"/>
                <a:ea typeface="+mn-lt"/>
                <a:cs typeface="+mn-lt"/>
              </a:rPr>
              <a:t>w oficjalnych serwisach informacyjnych.</a:t>
            </a:r>
            <a:endParaRPr lang="pl-PL" sz="33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63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EBF8FB-4D9C-3C58-7D0C-A94803B3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-934"/>
            <a:ext cx="10683688" cy="30962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pl-PL" sz="1100" dirty="0">
              <a:solidFill>
                <a:srgbClr val="001D35"/>
              </a:solidFill>
            </a:endParaRPr>
          </a:p>
          <a:p>
            <a:pPr algn="ctr">
              <a:buNone/>
            </a:pPr>
            <a:r>
              <a:rPr lang="pl-PL" sz="3600" dirty="0">
                <a:latin typeface="Calibri"/>
                <a:ea typeface="+mn-lt"/>
                <a:cs typeface="Arial"/>
              </a:rPr>
              <a:t>Obecnie ochronę ludności i obronę cywilną w Polsce reguluje </a:t>
            </a:r>
            <a:r>
              <a:rPr lang="pl-PL" sz="3600" b="1" dirty="0">
                <a:solidFill>
                  <a:srgbClr val="FF0000"/>
                </a:solidFill>
                <a:latin typeface="Calibri"/>
                <a:ea typeface="+mn-lt"/>
                <a:cs typeface="Arial"/>
              </a:rPr>
              <a:t>Ustawa o ochronie ludności i obronie cywilnej</a:t>
            </a:r>
            <a:r>
              <a:rPr lang="pl-PL" sz="3600" dirty="0">
                <a:latin typeface="Calibri"/>
                <a:ea typeface="+mn-lt"/>
                <a:cs typeface="Arial"/>
              </a:rPr>
              <a:t> z 5 grudnia 2024 r. (Dz. U. z 2024 r. poz. 1907), </a:t>
            </a:r>
            <a:r>
              <a:rPr lang="pl-PL" sz="3600" dirty="0">
                <a:latin typeface="Calibri"/>
                <a:ea typeface="+mn-lt"/>
                <a:cs typeface="+mn-lt"/>
              </a:rPr>
              <a:t> która weszła w życie 1 stycznia 2025 r., zastępując poprzednie rozwiązania prawne.</a:t>
            </a:r>
            <a:endParaRPr lang="pl-PL" sz="36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337F5DF-B327-7F87-C1A4-6A9975CC5339}"/>
              </a:ext>
            </a:extLst>
          </p:cNvPr>
          <p:cNvSpPr txBox="1"/>
          <p:nvPr/>
        </p:nvSpPr>
        <p:spPr>
          <a:xfrm>
            <a:off x="1204078" y="3780246"/>
            <a:ext cx="10304673" cy="26461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430082E-F8EE-7871-7FE0-E608500623B6}"/>
              </a:ext>
            </a:extLst>
          </p:cNvPr>
          <p:cNvSpPr txBox="1"/>
          <p:nvPr/>
        </p:nvSpPr>
        <p:spPr>
          <a:xfrm>
            <a:off x="509622" y="2827798"/>
            <a:ext cx="1117573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dirty="0">
                <a:solidFill>
                  <a:srgbClr val="001D35"/>
                </a:solidFill>
                <a:latin typeface="Calibri"/>
                <a:ea typeface="+mn-lt"/>
                <a:cs typeface="+mn-lt"/>
              </a:rPr>
              <a:t>Szczegółowe sposoby finansowania zadań, ich zakres, podmioty odpowiedzialne oraz harmonogram realizacji, zgodnie z wymogami ustawy określa </a:t>
            </a:r>
            <a:r>
              <a:rPr lang="pl-PL" sz="32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Program Ochrony Ludności i Obrony Cywilnej na lata 2025–2026. </a:t>
            </a:r>
            <a:r>
              <a:rPr lang="pl-PL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Nadrzędnym i strategicznym celem Programu </a:t>
            </a:r>
            <a:r>
              <a:rPr lang="pl-PL" sz="3200" dirty="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OLiOC</a:t>
            </a:r>
            <a:r>
              <a:rPr lang="pl-PL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jest zbudowanie systemu ochrony ludności i obrony cywilnej działającego podczas wystąpienia każdego rodzaju zagrożenia, bez względu na stan funkcjonowania państwa.</a:t>
            </a:r>
            <a:endParaRPr lang="pl-PL" sz="3200" b="1" i="1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9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Schrony i obiekty ochrony zbiorowej - projekt rozporządzenia MSWiA - TVN24  Biznes">
            <a:extLst>
              <a:ext uri="{FF2B5EF4-FFF2-40B4-BE49-F238E27FC236}">
                <a16:creationId xmlns:a16="http://schemas.microsoft.com/office/drawing/2014/main" id="{8E81E275-C46A-25A0-0932-CCCA055C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042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Obraz 4" descr="Schrony w Polsce. Nowe przepisy regulują, gdzie powstaną - Bankier.pl">
            <a:extLst>
              <a:ext uri="{FF2B5EF4-FFF2-40B4-BE49-F238E27FC236}">
                <a16:creationId xmlns:a16="http://schemas.microsoft.com/office/drawing/2014/main" id="{C2D5A41B-F36F-EDE1-8BA4-8DFDC16E2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" r="2" b="25299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35" name="Freeform: Shape 2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31D88F-941B-978D-5164-C54E0F2C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16" y="609600"/>
            <a:ext cx="5034846" cy="44486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err="1">
                <a:latin typeface="Calibri"/>
                <a:ea typeface="Calibri"/>
                <a:cs typeface="Calibri"/>
              </a:rPr>
              <a:t>Obiekty</a:t>
            </a:r>
            <a:r>
              <a:rPr lang="en-US" sz="4800" b="1" kern="1200" dirty="0">
                <a:latin typeface="Calibri"/>
                <a:ea typeface="Calibri"/>
                <a:cs typeface="Calibri"/>
              </a:rPr>
              <a:t> </a:t>
            </a:r>
            <a:r>
              <a:rPr lang="en-US" sz="4800" b="1" kern="1200" err="1">
                <a:latin typeface="Calibri"/>
                <a:ea typeface="Calibri"/>
                <a:cs typeface="Calibri"/>
              </a:rPr>
              <a:t>Zbiorowej</a:t>
            </a:r>
            <a:r>
              <a:rPr lang="en-US" sz="4800" b="1" kern="1200" dirty="0">
                <a:latin typeface="Calibri"/>
                <a:ea typeface="Calibri"/>
                <a:cs typeface="Calibri"/>
              </a:rPr>
              <a:t> </a:t>
            </a:r>
            <a:r>
              <a:rPr lang="en-US" sz="4800" b="1" kern="1200" err="1">
                <a:latin typeface="Calibri"/>
                <a:ea typeface="Calibri"/>
                <a:cs typeface="Calibri"/>
              </a:rPr>
              <a:t>Ochrony</a:t>
            </a:r>
            <a:endParaRPr lang="en-US" sz="4800" b="1" kern="1200">
              <a:latin typeface="Calibri"/>
              <a:ea typeface="Calibri"/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0A7DEAF-DAE6-941C-FDC8-654E15C23A8D}"/>
              </a:ext>
            </a:extLst>
          </p:cNvPr>
          <p:cNvSpPr txBox="1"/>
          <p:nvPr/>
        </p:nvSpPr>
        <p:spPr>
          <a:xfrm>
            <a:off x="6506336" y="3161752"/>
            <a:ext cx="568002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https://tvn24.pl/biznes/nieruchomosci/schrony-i-obiekty-ochrony-zbiorowej-projekt-rozporzadzenia-mswia-st6950023</a:t>
            </a:r>
            <a:endParaRPr lang="pl-PL" sz="800" dirty="0">
              <a:latin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5065C11-2C92-2A4B-7AB0-E6A46FD7686D}"/>
              </a:ext>
            </a:extLst>
          </p:cNvPr>
          <p:cNvSpPr txBox="1"/>
          <p:nvPr/>
        </p:nvSpPr>
        <p:spPr>
          <a:xfrm>
            <a:off x="7359789" y="6644850"/>
            <a:ext cx="482814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https://www.bankier.pl/wiadomosc/Schrony-w-Polsce-Nowe-przepisy-reguluja-gdzie-powstana-8525929.html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98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F26F2-6CC8-0826-D45F-BFDD60E29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78" y="113263"/>
            <a:ext cx="5031527" cy="62317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1600" b="1" dirty="0">
                <a:latin typeface="Calibri"/>
                <a:ea typeface="+mn-lt"/>
                <a:cs typeface="+mn-lt"/>
              </a:rPr>
              <a:t>W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Lublinie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znajdują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się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zarówno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oficjalne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schrony</a:t>
            </a:r>
            <a:r>
              <a:rPr lang="en-US" sz="1600" dirty="0">
                <a:latin typeface="Calibri"/>
                <a:ea typeface="+mn-lt"/>
                <a:cs typeface="+mn-lt"/>
              </a:rPr>
              <a:t>, jak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i</a:t>
            </a:r>
            <a:r>
              <a:rPr lang="en-US" sz="1600" dirty="0">
                <a:latin typeface="Calibri"/>
                <a:ea typeface="+mn-lt"/>
                <a:cs typeface="+mn-lt"/>
              </a:rPr>
              <a:t> 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ukrycia</a:t>
            </a:r>
            <a:r>
              <a:rPr lang="en-US" sz="1600" dirty="0">
                <a:latin typeface="Calibri"/>
                <a:ea typeface="+mn-lt"/>
                <a:cs typeface="+mn-lt"/>
              </a:rPr>
              <a:t> (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budowle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ochronne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garaże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podziemne</a:t>
            </a:r>
            <a:r>
              <a:rPr lang="en-US" sz="1600" dirty="0">
                <a:latin typeface="Calibri"/>
                <a:ea typeface="+mn-lt"/>
                <a:cs typeface="+mn-lt"/>
              </a:rPr>
              <a:t>)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i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doraźnego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schronienia</a:t>
            </a:r>
            <a:r>
              <a:rPr lang="en-US" sz="1600" dirty="0">
                <a:latin typeface="Calibri"/>
                <a:ea typeface="+mn-lt"/>
                <a:cs typeface="+mn-lt"/>
              </a:rPr>
              <a:t> (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takie</a:t>
            </a:r>
            <a:r>
              <a:rPr lang="en-US" sz="1600" dirty="0">
                <a:latin typeface="Calibri"/>
                <a:ea typeface="+mn-lt"/>
                <a:cs typeface="+mn-lt"/>
              </a:rPr>
              <a:t> jak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niektóre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piwnice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budynków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lub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dirty="0">
                <a:latin typeface="Calibri"/>
                <a:ea typeface="+mn-lt"/>
                <a:cs typeface="+mn-lt"/>
              </a:rPr>
              <a:t> w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których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konstrukcja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budynku</a:t>
            </a:r>
            <a:r>
              <a:rPr lang="en-US" sz="1600" dirty="0">
                <a:latin typeface="Calibri"/>
                <a:ea typeface="+mn-lt"/>
                <a:cs typeface="+mn-lt"/>
              </a:rPr>
              <a:t> jest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dodatkowo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wzmocniona</a:t>
            </a:r>
            <a:r>
              <a:rPr lang="en-US" sz="1600" dirty="0">
                <a:latin typeface="Calibri"/>
                <a:ea typeface="+mn-lt"/>
                <a:cs typeface="+mn-lt"/>
              </a:rPr>
              <a:t>). Aby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zaleźć</a:t>
            </a:r>
            <a:r>
              <a:rPr lang="en-US" sz="1600" dirty="0">
                <a:latin typeface="Calibri"/>
                <a:ea typeface="+mn-lt"/>
                <a:cs typeface="+mn-lt"/>
              </a:rPr>
              <a:t> ich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dokładne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lokalizacje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można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skorzystać</a:t>
            </a:r>
            <a:r>
              <a:rPr lang="en-US" sz="1600" dirty="0">
                <a:latin typeface="Calibri"/>
                <a:ea typeface="+mn-lt"/>
                <a:cs typeface="+mn-lt"/>
              </a:rPr>
              <a:t> z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interaktywnej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mapy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dostępnej</a:t>
            </a:r>
            <a:r>
              <a:rPr lang="en-US" sz="1600" dirty="0">
                <a:latin typeface="Calibri"/>
                <a:ea typeface="+mn-lt"/>
                <a:cs typeface="+mn-lt"/>
              </a:rPr>
              <a:t> w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aplikacji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Schrony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>
                <a:solidFill>
                  <a:srgbClr val="001D35"/>
                </a:solidFill>
                <a:latin typeface="Calibri"/>
                <a:ea typeface="Calibri"/>
                <a:cs typeface="Calibri"/>
              </a:rPr>
              <a:t>(strazpozarna.maps.arcgis.com)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która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pokazuje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schrony</a:t>
            </a:r>
            <a:r>
              <a:rPr lang="en-US" sz="1600" dirty="0">
                <a:latin typeface="Calibri"/>
                <a:ea typeface="+mn-lt"/>
                <a:cs typeface="+mn-lt"/>
              </a:rPr>
              <a:t> (</a:t>
            </a:r>
            <a:r>
              <a:rPr lang="en-US" sz="1600" dirty="0" err="1">
                <a:latin typeface="Calibri"/>
                <a:ea typeface="+mn-lt"/>
                <a:cs typeface="+mn-lt"/>
              </a:rPr>
              <a:t>czerwone</a:t>
            </a:r>
            <a:r>
              <a:rPr lang="en-US" sz="1600" dirty="0">
                <a:latin typeface="Calibri"/>
                <a:ea typeface="+mn-lt"/>
                <a:cs typeface="+mn-lt"/>
              </a:rPr>
              <a:t>),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ukrycia</a:t>
            </a:r>
            <a:r>
              <a:rPr lang="en-US" sz="1600" dirty="0">
                <a:latin typeface="Calibri"/>
                <a:ea typeface="+mn-lt"/>
                <a:cs typeface="+mn-lt"/>
              </a:rPr>
              <a:t> (</a:t>
            </a:r>
            <a:r>
              <a:rPr lang="en-US" sz="1600" dirty="0" err="1">
                <a:latin typeface="Calibri"/>
                <a:ea typeface="+mn-lt"/>
                <a:cs typeface="+mn-lt"/>
              </a:rPr>
              <a:t>niebieskie</a:t>
            </a:r>
            <a:r>
              <a:rPr lang="en-US" sz="1600" dirty="0">
                <a:latin typeface="Calibri"/>
                <a:ea typeface="+mn-lt"/>
                <a:cs typeface="+mn-lt"/>
              </a:rPr>
              <a:t>)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i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doraźnego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schronienia</a:t>
            </a:r>
            <a:r>
              <a:rPr lang="en-US" sz="1600" dirty="0">
                <a:latin typeface="Calibri"/>
                <a:ea typeface="+mn-lt"/>
                <a:cs typeface="+mn-lt"/>
              </a:rPr>
              <a:t> (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zielone</a:t>
            </a:r>
            <a:r>
              <a:rPr lang="en-US" sz="1600" dirty="0">
                <a:latin typeface="Calibri"/>
                <a:ea typeface="+mn-lt"/>
                <a:cs typeface="+mn-lt"/>
              </a:rPr>
              <a:t>).</a:t>
            </a:r>
            <a:endParaRPr lang="pl-PL" sz="1600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n-US" sz="1600" b="1" dirty="0" err="1">
                <a:latin typeface="Calibri"/>
                <a:ea typeface="+mn-lt"/>
                <a:cs typeface="+mn-lt"/>
              </a:rPr>
              <a:t>Typy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i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przykłady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obiektów</a:t>
            </a:r>
            <a:r>
              <a:rPr lang="en-US" sz="1600" b="1" dirty="0">
                <a:latin typeface="Calibri"/>
                <a:ea typeface="+mn-lt"/>
                <a:cs typeface="+mn-lt"/>
              </a:rPr>
              <a:t> w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Lublinie</a:t>
            </a:r>
            <a:r>
              <a:rPr lang="en-US" sz="1600" b="1" dirty="0">
                <a:latin typeface="Calibri"/>
                <a:ea typeface="+mn-lt"/>
                <a:cs typeface="+mn-lt"/>
              </a:rPr>
              <a:t>:</a:t>
            </a:r>
            <a:endParaRPr lang="en-US" sz="1600" b="1" dirty="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600" b="1" err="1">
                <a:latin typeface="Calibri"/>
                <a:ea typeface="+mn-lt"/>
                <a:cs typeface="+mn-lt"/>
              </a:rPr>
              <a:t>Schrony</a:t>
            </a:r>
            <a:r>
              <a:rPr lang="en-US" sz="1600" dirty="0">
                <a:latin typeface="Calibri"/>
                <a:ea typeface="+mn-lt"/>
                <a:cs typeface="+mn-lt"/>
              </a:rPr>
              <a:t>: </a:t>
            </a:r>
            <a:r>
              <a:rPr lang="en-US" sz="1600" err="1">
                <a:latin typeface="Calibri"/>
                <a:ea typeface="+mn-lt"/>
                <a:cs typeface="+mn-lt"/>
              </a:rPr>
              <a:t>Są</a:t>
            </a:r>
            <a:r>
              <a:rPr lang="en-US" sz="1600" dirty="0">
                <a:latin typeface="Calibri"/>
                <a:ea typeface="+mn-lt"/>
                <a:cs typeface="+mn-lt"/>
              </a:rPr>
              <a:t> to w </a:t>
            </a:r>
            <a:r>
              <a:rPr lang="en-US" sz="1600" err="1">
                <a:latin typeface="Calibri"/>
                <a:ea typeface="+mn-lt"/>
                <a:cs typeface="+mn-lt"/>
              </a:rPr>
              <a:t>większości</a:t>
            </a:r>
            <a:r>
              <a:rPr lang="en-US" sz="1600" dirty="0">
                <a:latin typeface="Calibri"/>
                <a:ea typeface="+mn-lt"/>
                <a:cs typeface="+mn-lt"/>
              </a:rPr>
              <a:t> stare </a:t>
            </a:r>
            <a:r>
              <a:rPr lang="en-US" sz="1600" err="1">
                <a:latin typeface="Calibri"/>
                <a:ea typeface="+mn-lt"/>
                <a:cs typeface="+mn-lt"/>
              </a:rPr>
              <a:t>konstrukcje</a:t>
            </a:r>
            <a:r>
              <a:rPr lang="en-US" sz="1600" dirty="0">
                <a:latin typeface="Calibri"/>
                <a:ea typeface="+mn-lt"/>
                <a:cs typeface="+mn-lt"/>
              </a:rPr>
              <a:t>, np. </a:t>
            </a:r>
            <a:r>
              <a:rPr lang="en-US" sz="1600" err="1">
                <a:latin typeface="Calibri"/>
                <a:ea typeface="+mn-lt"/>
                <a:cs typeface="+mn-lt"/>
              </a:rPr>
              <a:t>bunkry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err="1">
                <a:latin typeface="Calibri"/>
                <a:ea typeface="+mn-lt"/>
                <a:cs typeface="+mn-lt"/>
              </a:rPr>
              <a:t>które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nie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zawsze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spełniają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nowoczesne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normy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hermetyczności</a:t>
            </a:r>
            <a:r>
              <a:rPr lang="en-US" sz="1600" dirty="0">
                <a:latin typeface="Calibri"/>
                <a:ea typeface="+mn-lt"/>
                <a:cs typeface="+mn-lt"/>
              </a:rPr>
              <a:t>, ale </a:t>
            </a:r>
            <a:r>
              <a:rPr lang="en-US" sz="1600" err="1">
                <a:latin typeface="Calibri"/>
                <a:ea typeface="+mn-lt"/>
                <a:cs typeface="+mn-lt"/>
              </a:rPr>
              <a:t>stanowią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ochronę</a:t>
            </a:r>
            <a:r>
              <a:rPr lang="en-US" sz="1600" dirty="0">
                <a:latin typeface="Calibri"/>
                <a:ea typeface="+mn-lt"/>
                <a:cs typeface="+mn-lt"/>
              </a:rPr>
              <a:t> w </a:t>
            </a:r>
            <a:r>
              <a:rPr lang="en-US" sz="1600" err="1">
                <a:latin typeface="Calibri"/>
                <a:ea typeface="+mn-lt"/>
                <a:cs typeface="+mn-lt"/>
              </a:rPr>
              <a:t>razie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err="1">
                <a:latin typeface="Calibri"/>
                <a:ea typeface="+mn-lt"/>
                <a:cs typeface="+mn-lt"/>
              </a:rPr>
              <a:t>zagrożenia</a:t>
            </a:r>
            <a:r>
              <a:rPr lang="en-US" sz="1600" dirty="0">
                <a:latin typeface="Calibri"/>
                <a:ea typeface="+mn-lt"/>
                <a:cs typeface="+mn-lt"/>
              </a:rPr>
              <a:t>.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600" b="1" dirty="0" err="1">
                <a:latin typeface="Calibri"/>
                <a:ea typeface="+mn-lt"/>
                <a:cs typeface="+mn-lt"/>
              </a:rPr>
              <a:t>Ukrycia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Ochronne</a:t>
            </a:r>
            <a:r>
              <a:rPr lang="en-US" sz="1600" b="1" dirty="0">
                <a:latin typeface="Calibri"/>
                <a:ea typeface="+mn-lt"/>
                <a:cs typeface="+mn-lt"/>
              </a:rPr>
              <a:t> (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budowle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ochronne</a:t>
            </a:r>
            <a:r>
              <a:rPr lang="en-US" sz="1600" b="1" dirty="0">
                <a:latin typeface="Calibri"/>
                <a:ea typeface="+mn-lt"/>
                <a:cs typeface="+mn-lt"/>
              </a:rPr>
              <a:t>):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Obejmują</a:t>
            </a:r>
            <a:r>
              <a:rPr lang="en-US" sz="1600" dirty="0">
                <a:latin typeface="Calibri"/>
                <a:ea typeface="+mn-lt"/>
                <a:cs typeface="+mn-lt"/>
              </a:rPr>
              <a:t> one np.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piwnice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bloków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mieszkalnych</a:t>
            </a:r>
            <a:r>
              <a:rPr lang="en-US" sz="1600" dirty="0">
                <a:latin typeface="Calibri"/>
                <a:ea typeface="+mn-lt"/>
                <a:cs typeface="+mn-lt"/>
              </a:rPr>
              <a:t> z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lat</a:t>
            </a:r>
            <a:r>
              <a:rPr lang="en-US" sz="1600" dirty="0">
                <a:latin typeface="Calibri"/>
                <a:ea typeface="+mn-lt"/>
                <a:cs typeface="+mn-lt"/>
              </a:rPr>
              <a:t>  50., a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także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obiekty</a:t>
            </a:r>
            <a:r>
              <a:rPr lang="en-US" sz="1600" dirty="0">
                <a:latin typeface="Calibri"/>
                <a:ea typeface="+mn-lt"/>
                <a:cs typeface="+mn-lt"/>
              </a:rPr>
              <a:t> w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szkołach</a:t>
            </a:r>
            <a:r>
              <a:rPr lang="en-US" sz="1600" dirty="0">
                <a:latin typeface="Calibri"/>
                <a:ea typeface="+mn-lt"/>
                <a:cs typeface="+mn-lt"/>
              </a:rPr>
              <a:t>. W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Lublinie</a:t>
            </a:r>
            <a:r>
              <a:rPr lang="en-US" sz="1600" dirty="0">
                <a:latin typeface="Calibri"/>
                <a:ea typeface="+mn-lt"/>
                <a:cs typeface="+mn-lt"/>
              </a:rPr>
              <a:t> jest ich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znacząco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więcej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niż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schronów</a:t>
            </a:r>
            <a:r>
              <a:rPr lang="en-US" sz="1600" dirty="0">
                <a:latin typeface="Calibri"/>
                <a:ea typeface="+mn-lt"/>
                <a:cs typeface="+mn-lt"/>
              </a:rPr>
              <a:t>.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600" b="1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doraźnego</a:t>
            </a:r>
            <a:r>
              <a:rPr lang="en-US" sz="1600" b="1" dirty="0">
                <a:latin typeface="Calibri"/>
                <a:ea typeface="+mn-lt"/>
                <a:cs typeface="+mn-lt"/>
              </a:rPr>
              <a:t> </a:t>
            </a:r>
            <a:r>
              <a:rPr lang="en-US" sz="1600" b="1" dirty="0" err="1">
                <a:latin typeface="Calibri"/>
                <a:ea typeface="+mn-lt"/>
                <a:cs typeface="+mn-lt"/>
              </a:rPr>
              <a:t>schronienia</a:t>
            </a:r>
            <a:r>
              <a:rPr lang="en-US" sz="1600" b="1" dirty="0">
                <a:latin typeface="Calibri"/>
                <a:ea typeface="+mn-lt"/>
                <a:cs typeface="+mn-lt"/>
              </a:rPr>
              <a:t>: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Są</a:t>
            </a:r>
            <a:r>
              <a:rPr lang="en-US" sz="1600" dirty="0">
                <a:latin typeface="Calibri"/>
                <a:ea typeface="+mn-lt"/>
                <a:cs typeface="+mn-lt"/>
              </a:rPr>
              <a:t> to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różne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obiekty</a:t>
            </a:r>
            <a:r>
              <a:rPr lang="en-US" sz="1600" dirty="0">
                <a:latin typeface="Calibri"/>
                <a:ea typeface="+mn-lt"/>
                <a:cs typeface="+mn-lt"/>
              </a:rPr>
              <a:t>, w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tym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piwnice</a:t>
            </a:r>
            <a:r>
              <a:rPr lang="en-US" sz="1600" dirty="0">
                <a:latin typeface="Calibri"/>
                <a:ea typeface="+mn-lt"/>
                <a:cs typeface="+mn-lt"/>
              </a:rPr>
              <a:t> w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kamienicach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czy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budynkach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wielorodzinnych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garaże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podziemne</a:t>
            </a:r>
            <a:r>
              <a:rPr lang="en-US" sz="1600" dirty="0">
                <a:latin typeface="Calibri"/>
                <a:ea typeface="+mn-lt"/>
                <a:cs typeface="+mn-lt"/>
              </a:rPr>
              <a:t> a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także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miejsca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wzmocnione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konstrukcyjnie</a:t>
            </a:r>
            <a:r>
              <a:rPr lang="en-US" sz="1600" dirty="0">
                <a:latin typeface="Calibri"/>
                <a:ea typeface="+mn-lt"/>
                <a:cs typeface="+mn-lt"/>
              </a:rPr>
              <a:t>.</a:t>
            </a:r>
            <a:endParaRPr lang="en-US" sz="1600" dirty="0">
              <a:latin typeface="Calibri"/>
            </a:endParaRPr>
          </a:p>
          <a:p>
            <a:pPr marL="0" indent="0">
              <a:buNone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600" dirty="0">
              <a:solidFill>
                <a:srgbClr val="001D35"/>
              </a:solidFill>
              <a:latin typeface="Calibri"/>
            </a:endParaRPr>
          </a:p>
        </p:txBody>
      </p:sp>
      <p:pic>
        <p:nvPicPr>
          <p:cNvPr id="4" name="Symbol zastępczy zawartości 3" descr="Ustawa o Ochronie Ludności i Obronie Cywilnej / Śląski Urząd Wojewódzki w  Katowicach">
            <a:extLst>
              <a:ext uri="{FF2B5EF4-FFF2-40B4-BE49-F238E27FC236}">
                <a16:creationId xmlns:a16="http://schemas.microsoft.com/office/drawing/2014/main" id="{9B0E9613-F111-948D-D2F7-C3D4DCE5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98" y="352222"/>
            <a:ext cx="5856929" cy="582331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8CB9CE8-4C7B-1554-8534-9B255923F46C}"/>
              </a:ext>
            </a:extLst>
          </p:cNvPr>
          <p:cNvSpPr txBox="1"/>
          <p:nvPr/>
        </p:nvSpPr>
        <p:spPr>
          <a:xfrm>
            <a:off x="8959600" y="5828619"/>
            <a:ext cx="257616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https://www.gov.pl/web/obrona-cywilna/infografiki1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300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F3EEAA-CB68-358D-851F-251CFF0D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Calibri"/>
                <a:ea typeface="Calibri"/>
                <a:cs typeface="Calibri"/>
              </a:rPr>
              <a:t>Ukrycia doraźne w Uniwersytecie Medycznym w Lublinie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F870DA-89B1-90FE-E912-367659A96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8011" cy="448703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>
                <a:latin typeface="Calibri"/>
                <a:ea typeface="Calibri"/>
                <a:cs typeface="Calibri"/>
              </a:rPr>
              <a:t>W budynkach Uniwersytetu Medycznego w Lublinie zostały utworzone miejsca doraźnego ukrycia, na wypadek ataku z powietrza. Miejsca te oznaczone są żółto czarnymi tabliczkami z napisem </a:t>
            </a:r>
            <a:r>
              <a:rPr lang="pl-PL" b="1" dirty="0">
                <a:latin typeface="Calibri"/>
                <a:ea typeface="Calibri"/>
                <a:cs typeface="Calibri"/>
              </a:rPr>
              <a:t>OBSZAR UKRYCIA DORAŹNEGO</a:t>
            </a:r>
            <a:r>
              <a:rPr lang="pl-PL" dirty="0">
                <a:latin typeface="Calibri"/>
                <a:ea typeface="Calibri"/>
                <a:cs typeface="Calibri"/>
              </a:rPr>
              <a:t>, które wskazują dokładny obszar podlegający ukryciu. Na każdej klatce schodowej zauważyć można również strzałki </a:t>
            </a:r>
            <a:r>
              <a:rPr lang="pl-PL" b="1" dirty="0">
                <a:latin typeface="Calibri"/>
                <a:ea typeface="Calibri"/>
                <a:cs typeface="Calibri"/>
              </a:rPr>
              <a:t>DO UKRYCIA DORAŹNEGO</a:t>
            </a:r>
            <a:r>
              <a:rPr lang="pl-PL" dirty="0">
                <a:latin typeface="Calibri"/>
                <a:ea typeface="Calibri"/>
                <a:cs typeface="Calibri"/>
              </a:rPr>
              <a:t>, które doprowadzą nas do </a:t>
            </a:r>
            <a:r>
              <a:rPr lang="pl-PL" b="1" dirty="0">
                <a:latin typeface="Calibri"/>
                <a:ea typeface="Calibri"/>
                <a:cs typeface="Calibri"/>
              </a:rPr>
              <a:t>REJONU UKRYCIA DORAŹNEGO </a:t>
            </a:r>
            <a:r>
              <a:rPr lang="pl-PL" dirty="0">
                <a:latin typeface="Calibri"/>
                <a:ea typeface="Calibri"/>
                <a:cs typeface="Calibri"/>
              </a:rPr>
              <a:t>określającego początek obszaru ukrycia.</a:t>
            </a:r>
          </a:p>
        </p:txBody>
      </p:sp>
      <p:pic>
        <p:nvPicPr>
          <p:cNvPr id="12" name="Obraz 11" descr="Obraz zawierający tekst, Czcionka, żółty, zrzut ekranu&#10;&#10;Zawartość wygenerowana przez AI może być niepoprawna.">
            <a:extLst>
              <a:ext uri="{FF2B5EF4-FFF2-40B4-BE49-F238E27FC236}">
                <a16:creationId xmlns:a16="http://schemas.microsoft.com/office/drawing/2014/main" id="{2D0F1309-B2F5-E26F-68DD-0080F370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20" y="1412178"/>
            <a:ext cx="3814827" cy="1142217"/>
          </a:xfrm>
          <a:prstGeom prst="rect">
            <a:avLst/>
          </a:prstGeom>
        </p:spPr>
      </p:pic>
      <p:pic>
        <p:nvPicPr>
          <p:cNvPr id="13" name="Obraz 12" descr="Obraz zawierający tekst, Czcionka, żółty, zrzut ekranu&#10;&#10;Zawartość wygenerowana przez AI może być niepoprawna.">
            <a:extLst>
              <a:ext uri="{FF2B5EF4-FFF2-40B4-BE49-F238E27FC236}">
                <a16:creationId xmlns:a16="http://schemas.microsoft.com/office/drawing/2014/main" id="{71F3B093-BEB9-8562-F22D-0DB4579E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257" y="2906169"/>
            <a:ext cx="3931214" cy="1024785"/>
          </a:xfrm>
          <a:prstGeom prst="rect">
            <a:avLst/>
          </a:prstGeom>
        </p:spPr>
      </p:pic>
      <p:pic>
        <p:nvPicPr>
          <p:cNvPr id="14" name="Obraz 13" descr="Obraz zawierający tekst, zrzut ekranu, Czcionka, żółty&#10;&#10;Zawartość wygenerowana przez AI może być niepoprawna.">
            <a:extLst>
              <a:ext uri="{FF2B5EF4-FFF2-40B4-BE49-F238E27FC236}">
                <a16:creationId xmlns:a16="http://schemas.microsoft.com/office/drawing/2014/main" id="{CAE39FEA-A5FF-3BAF-3650-2997A098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34" y="4513057"/>
            <a:ext cx="3945700" cy="14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8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A3EBB4-71D3-BCB5-8844-46345D56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370227"/>
            <a:ext cx="9144000" cy="1193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/>
              <a:t>Planowanie w ochronie ludności i obronie cywilnej</a:t>
            </a:r>
          </a:p>
        </p:txBody>
      </p:sp>
      <p:pic>
        <p:nvPicPr>
          <p:cNvPr id="3" name="Obraz 2" descr="Ustawa o ochronie ludności i obronie cywilnej - Powiatowa Stacja  Sanitarno-Epidemiologiczna w Tczewie - Portal Gov.pl">
            <a:extLst>
              <a:ext uri="{FF2B5EF4-FFF2-40B4-BE49-F238E27FC236}">
                <a16:creationId xmlns:a16="http://schemas.microsoft.com/office/drawing/2014/main" id="{1B97F0DD-B955-786C-D181-A57BEEA4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" r="-1" b="-1"/>
          <a:stretch>
            <a:fillRect/>
          </a:stretch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D34AE09-88DB-96D5-BB69-A588A127BA2E}"/>
              </a:ext>
            </a:extLst>
          </p:cNvPr>
          <p:cNvSpPr txBox="1"/>
          <p:nvPr/>
        </p:nvSpPr>
        <p:spPr>
          <a:xfrm>
            <a:off x="9617215" y="4016"/>
            <a:ext cx="257616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https://www.gov.pl/web/obrona-cywilna/infografiki1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140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A0266C-17B7-2865-47C7-9336B549C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6" y="256802"/>
            <a:ext cx="8061512" cy="592016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Organy ochrony ludności i Dyrektor Rządowego Centrum Bezpieczeństwa uwzględniają w planach, o których mowa w</a:t>
            </a:r>
            <a:r>
              <a:rPr lang="pl-PL" b="1" dirty="0">
                <a:latin typeface="Calibri"/>
                <a:ea typeface="+mn-lt"/>
                <a:cs typeface="+mn-lt"/>
              </a:rPr>
              <a:t> art. 5 ustawy z dnia 26 kwietnia 2007 r. o zarządzaniu kryzysowym:</a:t>
            </a:r>
            <a:endParaRPr lang="pl-PL" b="1">
              <a:latin typeface="Calibri"/>
              <a:ea typeface="Calibri"/>
              <a:cs typeface="Calibri"/>
            </a:endParaRPr>
          </a:p>
          <a:p>
            <a:pPr>
              <a:buNone/>
            </a:pPr>
            <a:endParaRPr lang="pl-PL" dirty="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1) plany ewakuacji ludności;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2) wyciągi z Centralnej Ewidencji Zasobów, Centralnej Ewidencji OZO oraz Ewidencji Obrony Cywilnej;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3) wykazy zapasowych ujęć wody lub sposobu dostarczania wody w przypadku uszkodzenia wodociągu;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4) wykazy źródeł energii;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5) lokalizację magazynów zasobów ochrony ludności;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6) miejsca udzielania pomocy humanitarnej;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7) procedury występowania o udzielenie pomocy humanitarnej i pomocy doraźnej oraz sposobu udzielania tej pomocy.</a:t>
            </a:r>
            <a:endParaRPr lang="pl-PL" dirty="0">
              <a:latin typeface="Calibri"/>
            </a:endParaRPr>
          </a:p>
          <a:p>
            <a:pPr>
              <a:buNone/>
            </a:pPr>
            <a:endParaRPr lang="pl-PL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 descr="Plany ewakuacji budynków - tanie opracowanie - BHPEX Zielona Góra">
            <a:extLst>
              <a:ext uri="{FF2B5EF4-FFF2-40B4-BE49-F238E27FC236}">
                <a16:creationId xmlns:a16="http://schemas.microsoft.com/office/drawing/2014/main" id="{9B83E794-AD9A-36C0-E0EA-B141B0B7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665" y="259125"/>
            <a:ext cx="2743199" cy="237286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5296423-2CE1-2CCD-51E2-FBBD36E3E9CD}"/>
              </a:ext>
            </a:extLst>
          </p:cNvPr>
          <p:cNvSpPr txBox="1"/>
          <p:nvPr/>
        </p:nvSpPr>
        <p:spPr>
          <a:xfrm>
            <a:off x="8940458" y="2631102"/>
            <a:ext cx="314258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https://www.bhpex.pl/ppoz/uslugi-przeciwpozarowe/plany-ewakuacji/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019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A257F0-2419-D187-2A18-ADF23E13D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448" y="520831"/>
            <a:ext cx="6574352" cy="588024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buNone/>
            </a:pPr>
            <a:endParaRPr lang="pl-PL" b="1" dirty="0">
              <a:latin typeface="Aptos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2.  Plany ewakuacji ludności zawierają: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1) liczbę osób przewidzianych do ewakuacji na danym obszarze;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2) wskazanie infrastruktury transportowej lądowej, wodnej i powietrznej do wykorzystania podczas ewakuacji;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3) wskazanie miejsc zakwaterowania przygotowanych na potrzeby przyjęcia ludności w miejscach ewakuacji;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4) wskazanie sił i środków transportowych niezbędnych do przeprowadzenia ewakuacji na danym obszarze;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5) wskazanie sił i środków niezbędnych do zabezpieczenia procesu ewakuacji oraz ochrony pozostawionego mienia;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6) wskazanie osób odpowiedzialnych za koordynację i wsparcie działań związanych z przeprowadzeniem ewakuacji na danym obszarze;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7) wskazanie sposobu powiadamiania ludności o ewakuacji.</a:t>
            </a:r>
            <a:endParaRPr lang="pl-PL" dirty="0">
              <a:latin typeface="Calibri"/>
            </a:endParaRPr>
          </a:p>
          <a:p>
            <a:pPr>
              <a:buNone/>
            </a:pPr>
            <a:endParaRPr lang="pl-PL"/>
          </a:p>
          <a:p>
            <a:pPr>
              <a:buNone/>
            </a:pP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F0A7E58-5C81-5F0F-0A8F-B6B8A3CE378D}"/>
              </a:ext>
            </a:extLst>
          </p:cNvPr>
          <p:cNvSpPr txBox="1"/>
          <p:nvPr/>
        </p:nvSpPr>
        <p:spPr>
          <a:xfrm>
            <a:off x="416898" y="1173153"/>
            <a:ext cx="376898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latin typeface="Calibri"/>
                <a:ea typeface="Calibri"/>
                <a:cs typeface="Calibri"/>
              </a:rPr>
              <a:t>Plany ewakuacji ludności obejmują zagadnienia przemieszczenia ludności z miejsca zagrożonego i przyjęcia jej w miejscu bezpiecznym w sytuacji zagrożenia wojną, w przypadku przewidywanego wystąpienia klęski żywiołowej, w czasie wojny i w przypadku wystąpienia klęski żywiołowej.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3422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91C268-7936-61CC-FF8E-A6D05BC8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Calibri"/>
                <a:ea typeface="Calibri"/>
                <a:cs typeface="Calibri"/>
              </a:rPr>
              <a:t>Krajowy plan ewakuacji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A05361-8618-844D-5334-A22A3B008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pl-PL" dirty="0">
                <a:latin typeface="Calibri"/>
                <a:ea typeface="+mn-lt"/>
                <a:cs typeface="+mn-lt"/>
              </a:rPr>
              <a:t>Dyrektor Rządowego Centrum Bezpieczeństwa opracowuje krajowy plan ewakuacji.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2.  Krajowy plan ewakuacji opracowuje się na podstawie wojewódzkich planów ewakuacji ludności.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3.  Krajowy plan ewakuacji opracowuje się na okres 3 lat. Krajowy plan ewakuacji podlega aktualizacji stosownie do potrzeb.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dirty="0">
                <a:latin typeface="Calibri"/>
                <a:ea typeface="+mn-lt"/>
                <a:cs typeface="+mn-lt"/>
              </a:rPr>
              <a:t>4.  Krajowy plan ewakuacji jest zatwierdzany przez ministra właściwego do spraw wewnętrznych.</a:t>
            </a:r>
            <a:endParaRPr lang="pl-PL" dirty="0">
              <a:latin typeface="Calibri"/>
            </a:endParaRPr>
          </a:p>
          <a:p>
            <a:pPr>
              <a:buNone/>
            </a:pPr>
            <a:endParaRPr lang="pl-PL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9065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E2E8FE-B87B-430D-9722-167B5E2C2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Rectangle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Waga w postaci wina">
            <a:extLst>
              <a:ext uri="{FF2B5EF4-FFF2-40B4-BE49-F238E27FC236}">
                <a16:creationId xmlns:a16="http://schemas.microsoft.com/office/drawing/2014/main" id="{2B974A87-E7FE-0494-14EF-999BBC87FC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8606" r="-2" b="43893"/>
          <a:stretch>
            <a:fillRect/>
          </a:stretch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B592C87-B2B6-CB4F-F775-0CFE583A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>
                <a:solidFill>
                  <a:srgbClr val="FFFFFF"/>
                </a:solidFill>
              </a:rPr>
              <a:t>Akty Prawne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1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2CC865-4303-932F-E44F-034FBFCD6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9" y="312831"/>
            <a:ext cx="11468099" cy="64132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pl-PL" sz="2000" b="1" dirty="0">
                <a:latin typeface="Calibri"/>
                <a:ea typeface="Calibri"/>
                <a:cs typeface="Calibri"/>
              </a:rPr>
              <a:t>Ustawa z dnia 5 grudnia 2024 r. o ochronie ludności i obronie cywilnej</a:t>
            </a:r>
          </a:p>
          <a:p>
            <a:pPr marL="0" indent="0">
              <a:buNone/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b="1" dirty="0">
                <a:latin typeface="Calibri"/>
                <a:ea typeface="Calibri"/>
                <a:cs typeface="Calibri"/>
              </a:rPr>
              <a:t>Rozporządzenia:</a:t>
            </a: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- </a:t>
            </a:r>
            <a:r>
              <a:rPr lang="pl-PL" sz="2000" b="1" dirty="0">
                <a:latin typeface="Calibri"/>
                <a:ea typeface="+mn-lt"/>
                <a:cs typeface="+mn-lt"/>
              </a:rPr>
              <a:t>ROZPORZĄDZENIE RADY MINISTRÓW</a:t>
            </a:r>
            <a:r>
              <a:rPr lang="pl-PL" sz="2000" dirty="0">
                <a:latin typeface="Calibri"/>
                <a:ea typeface="+mn-lt"/>
                <a:cs typeface="+mn-lt"/>
              </a:rPr>
              <a:t> z dnia 23 stycznia 2025 r. w sprawie szczegółowej zawartości Programu Ochrony Ludności i Obrony Cywilnej;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-</a:t>
            </a:r>
            <a:r>
              <a:rPr lang="pl-PL" sz="2000" b="1" dirty="0">
                <a:latin typeface="Calibri"/>
                <a:ea typeface="+mn-lt"/>
                <a:cs typeface="+mn-lt"/>
              </a:rPr>
              <a:t>ROZPORZĄDZENIE MINISTRA SPRAW WEWNĘTRZNYCH I ADMINISTRACJI</a:t>
            </a:r>
            <a:r>
              <a:rPr lang="pl-PL" sz="2000" dirty="0">
                <a:latin typeface="Calibri"/>
                <a:ea typeface="+mn-lt"/>
                <a:cs typeface="+mn-lt"/>
              </a:rPr>
              <a:t> z dnia 6 lutego 2025 r. w sprawie programów szkoleń z zakresu ochrony ludności i obrony cywilnej oraz wymagań dla podmiotów prowadzących szkolenia;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-</a:t>
            </a:r>
            <a:r>
              <a:rPr lang="pl-PL" sz="2000" b="1" dirty="0">
                <a:latin typeface="Calibri"/>
                <a:ea typeface="+mn-lt"/>
                <a:cs typeface="+mn-lt"/>
              </a:rPr>
              <a:t>ROZPORZĄDZENIE MINISTRA SPRAW WEWNĘTRZNYCH I ADMINISTRACJI</a:t>
            </a:r>
            <a:r>
              <a:rPr lang="pl-PL" sz="2000" dirty="0">
                <a:latin typeface="Calibri"/>
                <a:ea typeface="+mn-lt"/>
                <a:cs typeface="+mn-lt"/>
              </a:rPr>
              <a:t> z dnia 21 lutego 2025 r. w sprawie kryteriów uznawania obiektów budowlanych albo ich części za budowle ochronne ;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-</a:t>
            </a:r>
            <a:r>
              <a:rPr lang="pl-PL" sz="2000" b="1" dirty="0">
                <a:latin typeface="Calibri"/>
                <a:ea typeface="+mn-lt"/>
                <a:cs typeface="+mn-lt"/>
              </a:rPr>
              <a:t>ROZPORZĄDZENIE MINISTRA SPRAW WEWNĘTRZNYCH I ADMINISTRACJI</a:t>
            </a:r>
            <a:r>
              <a:rPr lang="pl-PL" sz="2000" dirty="0">
                <a:latin typeface="Calibri"/>
                <a:ea typeface="+mn-lt"/>
                <a:cs typeface="+mn-lt"/>
              </a:rPr>
              <a:t> z dnia 25 lutego 2025 r. w sprawie ćwiczeń z zakresu ochrony ludności i obrony cywilnej;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-</a:t>
            </a:r>
            <a:r>
              <a:rPr lang="pl-PL" sz="2000" b="1" dirty="0">
                <a:latin typeface="Calibri"/>
                <a:ea typeface="+mn-lt"/>
                <a:cs typeface="+mn-lt"/>
              </a:rPr>
              <a:t>ROZPORZĄDZENIE MINISTRA SPRAW WEWNĘTRZNYCH I ADMINISTRACJI</a:t>
            </a:r>
            <a:r>
              <a:rPr lang="pl-PL" sz="2000" dirty="0">
                <a:latin typeface="Calibri"/>
                <a:ea typeface="+mn-lt"/>
                <a:cs typeface="+mn-lt"/>
              </a:rPr>
              <a:t> z dnia 3 marca 2025 r. w sprawie elementów porozumienia o wykonywaniu zadań ochrony ludności lub obrony cywilnej oraz sposobu weryfikacji zdolności podmiotu, z którym ma być zawarte porozumienie, do wykonywania tych zadań;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Calibri"/>
                <a:cs typeface="Calibri"/>
              </a:rPr>
              <a:t>-</a:t>
            </a:r>
            <a:r>
              <a:rPr lang="pl-PL" sz="2000" b="1" dirty="0">
                <a:latin typeface="Calibri"/>
                <a:ea typeface="Calibri"/>
                <a:cs typeface="Calibri"/>
              </a:rPr>
              <a:t>-ROZPORZĄDZENIE MINISTRA SPRAW WEWNĘTRZNYCH I ADMINISTRACJI</a:t>
            </a:r>
            <a:r>
              <a:rPr lang="pl-PL" sz="2000" dirty="0">
                <a:latin typeface="Calibri"/>
                <a:ea typeface="Calibri"/>
                <a:cs typeface="Calibri"/>
              </a:rPr>
              <a:t> z dnia 18 marca 2025 r. w sprawie sposobu i trybu przeprowadzania naboru ochotniczego do służby w obronie cywilnej ;</a:t>
            </a:r>
            <a:endParaRPr lang="pl-PL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350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68F4E3-E41B-684D-39FC-83131B889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24" y="178362"/>
            <a:ext cx="11568952" cy="65028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b="1" dirty="0">
                <a:latin typeface="Calibri"/>
                <a:ea typeface="Calibri"/>
                <a:cs typeface="Calibri"/>
              </a:rPr>
              <a:t>ROZPORZĄDZENIE MINISTRA SPRAW WEWNĘTRZNYCH I ADMINISTRACJI</a:t>
            </a:r>
            <a:r>
              <a:rPr lang="pl-PL" sz="1800" dirty="0">
                <a:latin typeface="Calibri"/>
                <a:ea typeface="Calibri"/>
                <a:cs typeface="Calibri"/>
              </a:rPr>
              <a:t> z dnia 14 kwietnia 2025 r. w sprawie Centralnej Ewidencji Zasobów Ochrony Ludności i Obrony Cywilnej;</a:t>
            </a:r>
            <a:endParaRPr lang="pl-PL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b="1" dirty="0">
                <a:latin typeface="Calibri"/>
                <a:ea typeface="Calibri"/>
                <a:cs typeface="Calibri"/>
              </a:rPr>
              <a:t>ROZPORZĄDZENIE MINISTRA SPRAW WEWNĘTRZNYCH I ADMINISTRACJI</a:t>
            </a:r>
            <a:r>
              <a:rPr lang="pl-PL" sz="1800" dirty="0">
                <a:latin typeface="Calibri"/>
                <a:ea typeface="Calibri"/>
                <a:cs typeface="Calibri"/>
              </a:rPr>
              <a:t> z dnia 14 maja 2025 r. w sprawie alarmów i komunikatów ostrzegawczych ;</a:t>
            </a: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b="1" dirty="0">
                <a:latin typeface="Calibri"/>
                <a:ea typeface="Calibri"/>
                <a:cs typeface="Calibri"/>
              </a:rPr>
              <a:t>ROZPORZĄDZENIE RADY MINISTRÓW </a:t>
            </a:r>
            <a:r>
              <a:rPr lang="pl-PL" sz="1800" dirty="0">
                <a:latin typeface="Calibri"/>
                <a:ea typeface="Calibri"/>
                <a:cs typeface="Calibri"/>
              </a:rPr>
              <a:t>z dnia 30 maja 2025 r. w sprawie ewakuacji ludności oraz zabezpieczenia mienia;</a:t>
            </a: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b="1" dirty="0">
                <a:latin typeface="Calibri"/>
                <a:ea typeface="Calibri"/>
                <a:cs typeface="Calibri"/>
              </a:rPr>
              <a:t>ROZPORZĄDZENIE MINISTRA SPRAW WEWNĘTRZNYCH I ADMINISTRACJI</a:t>
            </a:r>
            <a:r>
              <a:rPr lang="pl-PL" sz="1800" dirty="0">
                <a:latin typeface="Calibri"/>
                <a:ea typeface="Calibri"/>
                <a:cs typeface="Calibri"/>
              </a:rPr>
              <a:t> z dnia 1 lipca 2025 r. w sprawie sposobu przygotowania obiektu zbiorowej ochrony do użycia, szczegółowych warunków eksploatacji budowli ochronnych, zapewnienia porządku w ich obrębie oraz ich niezbędnego wyposażenia;</a:t>
            </a: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b="1" dirty="0">
                <a:latin typeface="Calibri"/>
                <a:ea typeface="Calibri"/>
                <a:cs typeface="Calibri"/>
              </a:rPr>
              <a:t>ROZPORZĄDZENIE MINISTRA SPRAW WEWNĘTRZNYCH I ADMINISTRACJI</a:t>
            </a:r>
            <a:r>
              <a:rPr lang="pl-PL" sz="1800" dirty="0">
                <a:latin typeface="Calibri"/>
                <a:ea typeface="Calibri"/>
                <a:cs typeface="Calibri"/>
              </a:rPr>
              <a:t> z dnia 7 lipca 2025 r. w sprawie Centralnej Ewidencji Obiektów Zbiorowej Ochrony;</a:t>
            </a: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b="1" dirty="0">
                <a:latin typeface="Calibri"/>
                <a:ea typeface="Calibri"/>
                <a:cs typeface="Calibri"/>
              </a:rPr>
              <a:t>ROZPORZĄDZENIE MINISTRA SPRAW WEWNĘTRZNYCH I ADMINISTRACJI</a:t>
            </a:r>
            <a:r>
              <a:rPr lang="pl-PL" sz="1800" dirty="0">
                <a:latin typeface="Calibri"/>
                <a:ea typeface="Calibri"/>
                <a:cs typeface="Calibri"/>
              </a:rPr>
              <a:t> z dnia 9 lipca 2025 r. w sprawie warunków organizowania oraz wymagań, jakie powinny spełniać miejsca doraźnego schronienia.</a:t>
            </a:r>
          </a:p>
          <a:p>
            <a:pPr marL="0" indent="0">
              <a:buNone/>
            </a:pPr>
            <a:endParaRPr lang="pl-PL" sz="18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800" b="1" dirty="0">
                <a:latin typeface="Calibri"/>
                <a:ea typeface="Calibri"/>
                <a:cs typeface="Calibri"/>
              </a:rPr>
              <a:t>UCHWAŁA RADY MINISTRÓW: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dirty="0">
                <a:latin typeface="Calibri"/>
                <a:ea typeface="+mn-lt"/>
                <a:cs typeface="+mn-lt"/>
              </a:rPr>
              <a:t>UCHWAŁA NR 72 RADY MINISTRÓW z dnia 27 maja 2025 r. w sprawie zatwierdzenia Programu Ochrony Ludności i Obrony Cywilnej na lata 2025–2026;</a:t>
            </a:r>
          </a:p>
          <a:p>
            <a:pPr marL="0" indent="0">
              <a:buNone/>
            </a:pPr>
            <a:r>
              <a:rPr lang="pl-PL" sz="1800" b="1" dirty="0">
                <a:latin typeface="Calibri"/>
                <a:ea typeface="Calibri"/>
                <a:cs typeface="Calibri"/>
              </a:rPr>
              <a:t>ZARZĄDZENIE PREZESA RADY MINISTRÓW:</a:t>
            </a:r>
          </a:p>
          <a:p>
            <a:pPr marL="0" indent="0">
              <a:buNone/>
            </a:pPr>
            <a:r>
              <a:rPr lang="pl-PL" sz="1800" dirty="0">
                <a:latin typeface="Calibri"/>
                <a:ea typeface="Calibri"/>
                <a:cs typeface="Calibri"/>
              </a:rPr>
              <a:t>-</a:t>
            </a:r>
            <a:r>
              <a:rPr lang="pl-PL" sz="1800" dirty="0">
                <a:latin typeface="Calibri"/>
                <a:ea typeface="+mn-lt"/>
                <a:cs typeface="+mn-lt"/>
              </a:rPr>
              <a:t>ZARZĄDZENIE NR 166 PREZESA RADY MINISTRÓW z dnia 27 grudnia 2024 r. w sprawie organizacji i trybu pracy Rządowego Zespołu Ochrony Ludności.</a:t>
            </a:r>
            <a:endParaRPr lang="pl-PL" sz="1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07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II Międzynarodowa Konferencja “Ochrona Ludności, Ratownictwo i Pomoc  Humanitarna. Podatność – odporność - edukacja” - APoż">
            <a:extLst>
              <a:ext uri="{FF2B5EF4-FFF2-40B4-BE49-F238E27FC236}">
                <a16:creationId xmlns:a16="http://schemas.microsoft.com/office/drawing/2014/main" id="{3FC6EAD4-7439-241E-D790-ED3FD31191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EB2D11-72E4-E46A-947E-1C5F6489B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447" y="1220201"/>
            <a:ext cx="10599106" cy="4747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Ochrona ludności i obrona cywilna:</a:t>
            </a:r>
          </a:p>
          <a:p>
            <a:pPr>
              <a:buNone/>
            </a:pPr>
            <a:r>
              <a:rPr lang="pl-PL" sz="2400" dirty="0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1.  Ochrona ludności to system składający się z organów administracji publicznej wykonujących zadania mające na celu zapewnienie bezpieczeństwa ludności przez ochronę życia i zdrowia ludzi, mienia, w tym zwierząt, infrastruktury niezbędnej do zaspokojenia potrzeb bytowych, dóbr kultury i środowiska w sytuacji zagrożenia, zwanych dalej "organami ochrony ludności", podmiotów wykonujących te zadania, zwanych dalej "podmiotami ochrony ludności" oraz zasobów ochrony ludności.</a:t>
            </a:r>
            <a:endParaRPr lang="pl-PL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pl-PL" sz="2400" dirty="0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2.  </a:t>
            </a:r>
            <a:r>
              <a:rPr lang="pl-PL" sz="24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Obrona cywilna to ogólnonarodowy system zadań i działań mających na celu ochronę ludności, zakładów pracy, dóbr kultury, a także środowiska naturalnego przed zagrożeniami, takimi jak skutki działań wojennych, klęski żywiołowe czy katastrofy techniczne. </a:t>
            </a:r>
          </a:p>
          <a:p>
            <a:pPr>
              <a:buNone/>
            </a:pPr>
            <a:endParaRPr lang="pl-PL" sz="2000" dirty="0">
              <a:solidFill>
                <a:srgbClr val="FFFFFF"/>
              </a:solidFill>
            </a:endParaRPr>
          </a:p>
          <a:p>
            <a:pPr>
              <a:buNone/>
            </a:pPr>
            <a:endParaRPr lang="pl-PL" sz="2000" dirty="0">
              <a:solidFill>
                <a:srgbClr val="FFFFFF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8089677-BA61-92EC-2D13-88A26405CB2D}"/>
              </a:ext>
            </a:extLst>
          </p:cNvPr>
          <p:cNvSpPr txBox="1"/>
          <p:nvPr/>
        </p:nvSpPr>
        <p:spPr>
          <a:xfrm>
            <a:off x="794239" y="6645874"/>
            <a:ext cx="659422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ea typeface="+mn-lt"/>
                <a:cs typeface="+mn-lt"/>
              </a:rPr>
              <a:t>https://apoz.edu.pl/ii-miedzynarodowa-konferencja-ochrona-ludnosci-ratownictwo-i-pomoc-humanitarna-podatnosc-odpornosc-edukacja/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3916270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Ustawa o ochronie ludności i obronie cywilnej - Komenda Powiatowa  Państwowej Straży Pożarnej w Kwidzynie - Portal Gov.pl">
            <a:extLst>
              <a:ext uri="{FF2B5EF4-FFF2-40B4-BE49-F238E27FC236}">
                <a16:creationId xmlns:a16="http://schemas.microsoft.com/office/drawing/2014/main" id="{AFE919EC-1B71-46BB-3D3A-4A88C83CD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74" y="802665"/>
            <a:ext cx="11775653" cy="506114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A04665A-66C9-B798-3870-E8C4D2E8573E}"/>
              </a:ext>
            </a:extLst>
          </p:cNvPr>
          <p:cNvSpPr txBox="1"/>
          <p:nvPr/>
        </p:nvSpPr>
        <p:spPr>
          <a:xfrm>
            <a:off x="2280371" y="5651168"/>
            <a:ext cx="299444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https://www.gov.pl/web/obrona-cywilna/infografiki1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760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2F7CDA4E-13BD-A4CB-4A37-71EBF2B0A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951826"/>
              </p:ext>
            </p:extLst>
          </p:nvPr>
        </p:nvGraphicFramePr>
        <p:xfrm>
          <a:off x="838200" y="111581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701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ADE98F-69FD-7C92-7BC4-8E38BC9E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/>
              <a:t>Zadania Ochrony ludności i obrony cywilnej </a:t>
            </a:r>
          </a:p>
        </p:txBody>
      </p:sp>
      <p:pic>
        <p:nvPicPr>
          <p:cNvPr id="4" name="Obraz 3" descr="Ustawa o ochronie ludności i obronie cywilnej - Opolski Urząd Wojewódzki -  Portal Gov.pl">
            <a:extLst>
              <a:ext uri="{FF2B5EF4-FFF2-40B4-BE49-F238E27FC236}">
                <a16:creationId xmlns:a16="http://schemas.microsoft.com/office/drawing/2014/main" id="{46BABE49-FD55-8B18-C241-8C3D3E53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48"/>
          <a:stretch>
            <a:fillRect/>
          </a:stretch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C624694-FDF3-9BE0-356A-D47E54D39D43}"/>
              </a:ext>
            </a:extLst>
          </p:cNvPr>
          <p:cNvSpPr txBox="1"/>
          <p:nvPr/>
        </p:nvSpPr>
        <p:spPr>
          <a:xfrm>
            <a:off x="3490" y="4016"/>
            <a:ext cx="257616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https://www.gov.pl/web/obrona-cywilna/infografiki1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86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39FD65D-6839-94EA-5EE9-80ACBF776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8" y="1167886"/>
            <a:ext cx="5359208" cy="50763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b="1" dirty="0">
                <a:latin typeface="Calibri"/>
                <a:ea typeface="+mn-lt"/>
                <a:cs typeface="+mn-lt"/>
              </a:rPr>
              <a:t>1.  Zadania ochrony ludności i obrony cywilnej polegają na:</a:t>
            </a:r>
            <a:endParaRPr lang="pl-PL" sz="20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1) przygotowaniu organów administracji publicznej do realizacji zadań ochrony ludności i obrony cywilnej, w tym na podejmowaniu działań ukierunkowanych na zapewnienie ciągłości działania organów administracji publicznej i na organizowaniu szkoleń i ćwiczeń organów ochrony ludności i podmiotów ochrony ludności, przygotowujących do działania w przypadku wystąpienia zagrożenia, z uwzględnieniem konieczności zapewnienia spójności działań militarnych i pozamilitarnych w obronie państwa;</a:t>
            </a:r>
            <a:endParaRPr lang="pl-PL" sz="2000" dirty="0">
              <a:latin typeface="Calibri"/>
            </a:endParaRPr>
          </a:p>
        </p:txBody>
      </p:sp>
      <p:pic>
        <p:nvPicPr>
          <p:cNvPr id="2" name="Obraz 1" descr="Ochrona ludności przyjęta ponad podziałami">
            <a:extLst>
              <a:ext uri="{FF2B5EF4-FFF2-40B4-BE49-F238E27FC236}">
                <a16:creationId xmlns:a16="http://schemas.microsoft.com/office/drawing/2014/main" id="{78D8ECD5-932B-0D52-6B8C-89E68814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44" r="17048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F530EF5-342C-C8D8-7C8D-4DE61C74EAE0}"/>
              </a:ext>
            </a:extLst>
          </p:cNvPr>
          <p:cNvSpPr txBox="1"/>
          <p:nvPr/>
        </p:nvSpPr>
        <p:spPr>
          <a:xfrm>
            <a:off x="8934911" y="205"/>
            <a:ext cx="32622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https://infosecurity24.pl/bezpieczenstwo-wewnetrzne/ochrona-ludnosci-przyjeta-ponad-podzialami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25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56C9C3-8D91-E1D1-0D60-7D075265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95" y="1694255"/>
            <a:ext cx="5651329" cy="4718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2) przygotowaniu ludności do właściwego zachowania się w sytuacji wystąpienia zagrożenia,  zwiększanie świadomości zagrożeń i społecznej odporności, polegającym na:</a:t>
            </a:r>
          </a:p>
          <a:p>
            <a:pPr indent="17145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a) informowaniu obywateli o potencjalnych i aktualnych zagrożeniach,</a:t>
            </a:r>
          </a:p>
          <a:p>
            <a:pPr indent="17145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b) edukowaniu ludności w zakresie ochrony ludności i obrony cywilnej,</a:t>
            </a:r>
          </a:p>
          <a:p>
            <a:pPr indent="17145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c) informowaniu o zasadach zabezpieczenia przed zagrożeniem i postępowania w sytuacjach zagrożenia.</a:t>
            </a:r>
          </a:p>
          <a:p>
            <a:pPr>
              <a:buNone/>
            </a:pPr>
            <a:endParaRPr lang="pl-PL" sz="1300" dirty="0">
              <a:latin typeface="Aptos" panose="020B0004020202020204"/>
            </a:endParaRPr>
          </a:p>
          <a:p>
            <a:pPr marL="0" indent="0">
              <a:buNone/>
            </a:pPr>
            <a:endParaRPr lang="pl-PL" sz="1300" dirty="0"/>
          </a:p>
        </p:txBody>
      </p:sp>
      <p:pic>
        <p:nvPicPr>
          <p:cNvPr id="2" name="Obraz 1" descr="Ochrona ludności przyjęta ponad podziałami">
            <a:extLst>
              <a:ext uri="{FF2B5EF4-FFF2-40B4-BE49-F238E27FC236}">
                <a16:creationId xmlns:a16="http://schemas.microsoft.com/office/drawing/2014/main" id="{F07DA2F6-53AC-30DE-F780-AA80AB2B30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44" r="17048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34CAD8-AB45-6354-DF52-D93BFADD9183}"/>
              </a:ext>
            </a:extLst>
          </p:cNvPr>
          <p:cNvSpPr txBox="1"/>
          <p:nvPr/>
        </p:nvSpPr>
        <p:spPr>
          <a:xfrm>
            <a:off x="8934911" y="205"/>
            <a:ext cx="32622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https://infosecurity24.pl/bezpieczenstwo-wewnetrzne/ochrona-ludnosci-przyjeta-ponad-podzialami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59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5EC30D-4B9D-BFF1-9EBB-0B17C95B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42" y="730396"/>
            <a:ext cx="5560914" cy="612858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3) działaniach związanych z możliwością wystąpienia zagrożenia, polegających na: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a) ocenie ryzyka oraz zdolności jego minimalizowania i monitorowania,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b) przygotowaniu do reagowania na zagrożenia,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c) planowaniu i przygotowaniu warunków do ewakuacji ludności, a także miejsc doraźnego schronienia oraz budowli ochronnych,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d) planowaniu zabezpieczenia dóbr kultury oraz mienia,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e) zapewnieniu tworzenia rezerw materiałowych i finansowych,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f) tworzeniu warunków do utrzymania łańcucha dostaw niezbędnych towarów, usług i świadczeń,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r>
              <a:rPr lang="pl-PL" sz="2000" dirty="0">
                <a:latin typeface="Calibri"/>
                <a:ea typeface="+mn-lt"/>
                <a:cs typeface="+mn-lt"/>
              </a:rPr>
              <a:t>h) przygotowanie na zagrożenia powstałe w wyniku zmiany klimatu.</a:t>
            </a:r>
            <a:endParaRPr lang="pl-PL" sz="2000" dirty="0">
              <a:latin typeface="Calibri"/>
              <a:ea typeface="Calibri"/>
              <a:cs typeface="Calibri"/>
            </a:endParaRPr>
          </a:p>
          <a:p>
            <a:pPr indent="11430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</p:txBody>
      </p:sp>
      <p:pic>
        <p:nvPicPr>
          <p:cNvPr id="2" name="Obraz 1" descr="Ochrona ludności przyjęta ponad podziałami">
            <a:extLst>
              <a:ext uri="{FF2B5EF4-FFF2-40B4-BE49-F238E27FC236}">
                <a16:creationId xmlns:a16="http://schemas.microsoft.com/office/drawing/2014/main" id="{94A879C5-0287-FEBA-5CBB-B8E3B56A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44" r="17048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D892AF9-0A7D-62EA-19F1-FB2789F2AAE7}"/>
              </a:ext>
            </a:extLst>
          </p:cNvPr>
          <p:cNvSpPr txBox="1"/>
          <p:nvPr/>
        </p:nvSpPr>
        <p:spPr>
          <a:xfrm>
            <a:off x="8934911" y="205"/>
            <a:ext cx="32622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00" dirty="0">
                <a:latin typeface="Calibri"/>
                <a:ea typeface="+mn-lt"/>
                <a:cs typeface="+mn-lt"/>
              </a:rPr>
              <a:t>https://infosecurity24.pl/bezpieczenstwo-wewnetrzne/ochrona-ludnosci-przyjeta-ponad-podzialami</a:t>
            </a:r>
            <a:endParaRPr lang="pl-PL" sz="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5850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1591</Words>
  <Application>Microsoft Office PowerPoint</Application>
  <PresentationFormat>Panoramiczny</PresentationFormat>
  <Paragraphs>174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Ochrona ludności i obrona cywilna </vt:lpstr>
      <vt:lpstr>Prezentacja programu PowerPoint</vt:lpstr>
      <vt:lpstr>Prezentacja programu PowerPoint</vt:lpstr>
      <vt:lpstr>Prezentacja programu PowerPoint</vt:lpstr>
      <vt:lpstr>Prezentacja programu PowerPoint</vt:lpstr>
      <vt:lpstr>Zadania Ochrony ludności i obrony cywilnej </vt:lpstr>
      <vt:lpstr>Prezentacja programu PowerPoint</vt:lpstr>
      <vt:lpstr>Prezentacja programu PowerPoint</vt:lpstr>
      <vt:lpstr>Prezentacja programu PowerPoint</vt:lpstr>
      <vt:lpstr>Prezentacja programu PowerPoint</vt:lpstr>
      <vt:lpstr>Podmioty wykonujące zadania ochrony ludności i obrony cywilnej</vt:lpstr>
      <vt:lpstr>Podstawą finansowania realizacji zadań ochrony ludności i obrony cywilnej jest Program Ochrony Ludności i Obrony Cywilnej.</vt:lpstr>
      <vt:lpstr>Infrastruktura niezbędna do realizacji zadań ochrony ludności i obrony cywilnej</vt:lpstr>
      <vt:lpstr>Prezentacja programu PowerPoint</vt:lpstr>
      <vt:lpstr>Prezentacja programu PowerPoint</vt:lpstr>
      <vt:lpstr>Rządowy Zespół ochrony ludności </vt:lpstr>
      <vt:lpstr>Prezentacja programu PowerPoint</vt:lpstr>
      <vt:lpstr>Podmioty ochrony ludności</vt:lpstr>
      <vt:lpstr>System powiadamiania, ostrzegania i alarmowania o zagrożeniach</vt:lpstr>
      <vt:lpstr>Obiekty Zbiorowej Ochrony</vt:lpstr>
      <vt:lpstr>Prezentacja programu PowerPoint</vt:lpstr>
      <vt:lpstr>Ukrycia doraźne w Uniwersytecie Medycznym w Lublinie</vt:lpstr>
      <vt:lpstr>Planowanie w ochronie ludności i obronie cywilnej</vt:lpstr>
      <vt:lpstr>Prezentacja programu PowerPoint</vt:lpstr>
      <vt:lpstr>Prezentacja programu PowerPoint</vt:lpstr>
      <vt:lpstr>Krajowy plan ewakuacji</vt:lpstr>
      <vt:lpstr>Akty Prawne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Ochrona ludności i obrona cywilna </dc:title>
  <dc:creator/>
  <cp:lastModifiedBy>jaroslawkubiak</cp:lastModifiedBy>
  <cp:revision>887</cp:revision>
  <dcterms:created xsi:type="dcterms:W3CDTF">2025-09-15T08:21:49Z</dcterms:created>
  <dcterms:modified xsi:type="dcterms:W3CDTF">2025-09-17T08:06:02Z</dcterms:modified>
</cp:coreProperties>
</file>